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 id="2147483789" r:id="rId3"/>
  </p:sldMasterIdLst>
  <p:notesMasterIdLst>
    <p:notesMasterId r:id="rId102"/>
  </p:notesMasterIdLst>
  <p:sldIdLst>
    <p:sldId id="306" r:id="rId4"/>
    <p:sldId id="542" r:id="rId5"/>
    <p:sldId id="543" r:id="rId6"/>
    <p:sldId id="544" r:id="rId7"/>
    <p:sldId id="585" r:id="rId8"/>
    <p:sldId id="588" r:id="rId9"/>
    <p:sldId id="537" r:id="rId10"/>
    <p:sldId id="538" r:id="rId11"/>
    <p:sldId id="539" r:id="rId12"/>
    <p:sldId id="540" r:id="rId13"/>
    <p:sldId id="541" r:id="rId14"/>
    <p:sldId id="546" r:id="rId15"/>
    <p:sldId id="547" r:id="rId16"/>
    <p:sldId id="548" r:id="rId17"/>
    <p:sldId id="549" r:id="rId18"/>
    <p:sldId id="646" r:id="rId19"/>
    <p:sldId id="550" r:id="rId20"/>
    <p:sldId id="551" r:id="rId21"/>
    <p:sldId id="552" r:id="rId22"/>
    <p:sldId id="553" r:id="rId23"/>
    <p:sldId id="639" r:id="rId24"/>
    <p:sldId id="584" r:id="rId25"/>
    <p:sldId id="589" r:id="rId26"/>
    <p:sldId id="554" r:id="rId27"/>
    <p:sldId id="555" r:id="rId28"/>
    <p:sldId id="648" r:id="rId29"/>
    <p:sldId id="649" r:id="rId30"/>
    <p:sldId id="650" r:id="rId31"/>
    <p:sldId id="651" r:id="rId32"/>
    <p:sldId id="652" r:id="rId33"/>
    <p:sldId id="595" r:id="rId34"/>
    <p:sldId id="653" r:id="rId35"/>
    <p:sldId id="654" r:id="rId36"/>
    <p:sldId id="655" r:id="rId37"/>
    <p:sldId id="599" r:id="rId38"/>
    <p:sldId id="656" r:id="rId39"/>
    <p:sldId id="657" r:id="rId40"/>
    <p:sldId id="658" r:id="rId41"/>
    <p:sldId id="659" r:id="rId42"/>
    <p:sldId id="660" r:id="rId43"/>
    <p:sldId id="661" r:id="rId44"/>
    <p:sldId id="662" r:id="rId45"/>
    <p:sldId id="608" r:id="rId46"/>
    <p:sldId id="609" r:id="rId47"/>
    <p:sldId id="610" r:id="rId48"/>
    <p:sldId id="611" r:id="rId49"/>
    <p:sldId id="612" r:id="rId50"/>
    <p:sldId id="613" r:id="rId51"/>
    <p:sldId id="614" r:id="rId52"/>
    <p:sldId id="615" r:id="rId53"/>
    <p:sldId id="616" r:id="rId54"/>
    <p:sldId id="617" r:id="rId55"/>
    <p:sldId id="618" r:id="rId56"/>
    <p:sldId id="619" r:id="rId57"/>
    <p:sldId id="620" r:id="rId58"/>
    <p:sldId id="681" r:id="rId59"/>
    <p:sldId id="621" r:id="rId60"/>
    <p:sldId id="558" r:id="rId61"/>
    <p:sldId id="559" r:id="rId62"/>
    <p:sldId id="560" r:id="rId63"/>
    <p:sldId id="638" r:id="rId64"/>
    <p:sldId id="636" r:id="rId65"/>
    <p:sldId id="570" r:id="rId66"/>
    <p:sldId id="663" r:id="rId67"/>
    <p:sldId id="664" r:id="rId68"/>
    <p:sldId id="665" r:id="rId69"/>
    <p:sldId id="667" r:id="rId70"/>
    <p:sldId id="668" r:id="rId71"/>
    <p:sldId id="669" r:id="rId72"/>
    <p:sldId id="676" r:id="rId73"/>
    <p:sldId id="677" r:id="rId74"/>
    <p:sldId id="678" r:id="rId75"/>
    <p:sldId id="679" r:id="rId76"/>
    <p:sldId id="670" r:id="rId77"/>
    <p:sldId id="671" r:id="rId78"/>
    <p:sldId id="680" r:id="rId79"/>
    <p:sldId id="633" r:id="rId80"/>
    <p:sldId id="581" r:id="rId81"/>
    <p:sldId id="582" r:id="rId82"/>
    <p:sldId id="640" r:id="rId83"/>
    <p:sldId id="641" r:id="rId84"/>
    <p:sldId id="642" r:id="rId85"/>
    <p:sldId id="643" r:id="rId86"/>
    <p:sldId id="690" r:id="rId87"/>
    <p:sldId id="691" r:id="rId88"/>
    <p:sldId id="692" r:id="rId89"/>
    <p:sldId id="693" r:id="rId90"/>
    <p:sldId id="694" r:id="rId91"/>
    <p:sldId id="695" r:id="rId92"/>
    <p:sldId id="696" r:id="rId93"/>
    <p:sldId id="682" r:id="rId94"/>
    <p:sldId id="683" r:id="rId95"/>
    <p:sldId id="684" r:id="rId96"/>
    <p:sldId id="685" r:id="rId97"/>
    <p:sldId id="686" r:id="rId98"/>
    <p:sldId id="687" r:id="rId99"/>
    <p:sldId id="688" r:id="rId100"/>
    <p:sldId id="583" r:id="rId101"/>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699FF"/>
    <a:srgbClr val="FFCC00"/>
    <a:srgbClr val="FFFF00"/>
    <a:srgbClr val="FF00FF"/>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3" autoAdjust="0"/>
    <p:restoredTop sz="85557" autoAdjust="0"/>
  </p:normalViewPr>
  <p:slideViewPr>
    <p:cSldViewPr>
      <p:cViewPr>
        <p:scale>
          <a:sx n="60" d="100"/>
          <a:sy n="60" d="100"/>
        </p:scale>
        <p:origin x="-3006" y="-16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7.wmf"/><Relationship Id="rId5" Type="http://schemas.openxmlformats.org/officeDocument/2006/relationships/image" Target="../media/image39.wmf"/><Relationship Id="rId4" Type="http://schemas.openxmlformats.org/officeDocument/2006/relationships/image" Target="../media/image4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48.wmf"/><Relationship Id="rId5" Type="http://schemas.openxmlformats.org/officeDocument/2006/relationships/image" Target="../media/image50.wmf"/><Relationship Id="rId4" Type="http://schemas.openxmlformats.org/officeDocument/2006/relationships/image" Target="../media/image4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48.wmf"/><Relationship Id="rId5" Type="http://schemas.openxmlformats.org/officeDocument/2006/relationships/image" Target="../media/image50.wmf"/><Relationship Id="rId4" Type="http://schemas.openxmlformats.org/officeDocument/2006/relationships/image" Target="../media/image49.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52.wmf"/><Relationship Id="rId7" Type="http://schemas.openxmlformats.org/officeDocument/2006/relationships/image" Target="../media/image29.wmf"/><Relationship Id="rId2" Type="http://schemas.openxmlformats.org/officeDocument/2006/relationships/image" Target="../media/image51.wmf"/><Relationship Id="rId1" Type="http://schemas.openxmlformats.org/officeDocument/2006/relationships/image" Target="../media/image48.wmf"/><Relationship Id="rId6" Type="http://schemas.openxmlformats.org/officeDocument/2006/relationships/image" Target="../media/image55.wmf"/><Relationship Id="rId5" Type="http://schemas.openxmlformats.org/officeDocument/2006/relationships/image" Target="../media/image54.wmf"/><Relationship Id="rId10" Type="http://schemas.openxmlformats.org/officeDocument/2006/relationships/image" Target="../media/image50.wmf"/><Relationship Id="rId4" Type="http://schemas.openxmlformats.org/officeDocument/2006/relationships/image" Target="../media/image53.wmf"/><Relationship Id="rId9" Type="http://schemas.openxmlformats.org/officeDocument/2006/relationships/image" Target="../media/image49.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56.wmf"/><Relationship Id="rId7" Type="http://schemas.openxmlformats.org/officeDocument/2006/relationships/image" Target="../media/image29.wmf"/><Relationship Id="rId2" Type="http://schemas.openxmlformats.org/officeDocument/2006/relationships/image" Target="../media/image51.wmf"/><Relationship Id="rId1" Type="http://schemas.openxmlformats.org/officeDocument/2006/relationships/image" Target="../media/image48.wmf"/><Relationship Id="rId6" Type="http://schemas.openxmlformats.org/officeDocument/2006/relationships/image" Target="../media/image55.wmf"/><Relationship Id="rId5" Type="http://schemas.openxmlformats.org/officeDocument/2006/relationships/image" Target="../media/image54.wmf"/><Relationship Id="rId10" Type="http://schemas.openxmlformats.org/officeDocument/2006/relationships/image" Target="../media/image50.wmf"/><Relationship Id="rId4" Type="http://schemas.openxmlformats.org/officeDocument/2006/relationships/image" Target="../media/image57.wmf"/><Relationship Id="rId9"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58.wmf"/><Relationship Id="rId6" Type="http://schemas.openxmlformats.org/officeDocument/2006/relationships/image" Target="../media/image59.wmf"/><Relationship Id="rId5" Type="http://schemas.openxmlformats.org/officeDocument/2006/relationships/image" Target="../media/image36.wmf"/><Relationship Id="rId4" Type="http://schemas.openxmlformats.org/officeDocument/2006/relationships/image" Target="../media/image35.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60.wmf"/><Relationship Id="rId7" Type="http://schemas.openxmlformats.org/officeDocument/2006/relationships/image" Target="../media/image30.wmf"/><Relationship Id="rId2" Type="http://schemas.openxmlformats.org/officeDocument/2006/relationships/image" Target="../media/image47.wmf"/><Relationship Id="rId1" Type="http://schemas.openxmlformats.org/officeDocument/2006/relationships/image" Target="../media/image39.wmf"/><Relationship Id="rId6" Type="http://schemas.openxmlformats.org/officeDocument/2006/relationships/image" Target="../media/image29.wmf"/><Relationship Id="rId5" Type="http://schemas.openxmlformats.org/officeDocument/2006/relationships/image" Target="../media/image62.wmf"/><Relationship Id="rId4" Type="http://schemas.openxmlformats.org/officeDocument/2006/relationships/image" Target="../media/image61.wmf"/><Relationship Id="rId9" Type="http://schemas.openxmlformats.org/officeDocument/2006/relationships/image" Target="../media/image32.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4" Type="http://schemas.openxmlformats.org/officeDocument/2006/relationships/image" Target="../media/image6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6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 Id="rId9"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5" Type="http://schemas.openxmlformats.org/officeDocument/2006/relationships/image" Target="../media/image37.wmf"/><Relationship Id="rId4"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7616682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Light transport simulation is </a:t>
            </a:r>
            <a:r>
              <a:rPr lang="en-US" baseline="0" dirty="0" smtClean="0"/>
              <a:t>an essential component of rendering realistic images with global illumination.</a:t>
            </a:r>
          </a:p>
          <a:p>
            <a:pPr>
              <a:buFont typeface="Arial" pitchFamily="34" charset="0"/>
              <a:buChar char="•"/>
            </a:pPr>
            <a:r>
              <a:rPr lang="en-US" baseline="0" dirty="0" smtClean="0"/>
              <a:t> It’s been a standard tool in architectural and product visualization for many years now, with </a:t>
            </a:r>
            <a:r>
              <a:rPr lang="en-US" baseline="0" dirty="0" err="1" smtClean="0"/>
              <a:t>maxwell</a:t>
            </a:r>
            <a:r>
              <a:rPr lang="en-US" baseline="0" dirty="0" smtClean="0"/>
              <a:t> renderer being one of the first commercially available solutions based on unbiased Monte Carlo simulation.</a:t>
            </a:r>
          </a:p>
          <a:p>
            <a:pPr>
              <a:buFont typeface="Arial" pitchFamily="34" charset="0"/>
              <a:buChar char="•"/>
            </a:pPr>
            <a:r>
              <a:rPr lang="en-US" baseline="0" dirty="0" smtClean="0"/>
              <a:t> Its use in movies picked up later due to technical difficulties (large scenes, tighter rendering time budget).</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geometry term, or point-to-point form factor,</a:t>
            </a:r>
            <a:r>
              <a:rPr lang="en-US" baseline="0" dirty="0" smtClean="0"/>
              <a:t> of a path edge expresses the throughput of the edge due to geometry configuration of the scene, and is given by the product of the inverse-squared-distance, cosine factor at the vertices and the visibility term.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Back to the path integral…</a:t>
            </a:r>
          </a:p>
          <a:p>
            <a:pPr>
              <a:buFont typeface="Arial" pitchFamily="34" charset="0"/>
              <a:buChar char="•"/>
            </a:pPr>
            <a:r>
              <a:rPr lang="en-US" baseline="0" dirty="0" smtClean="0"/>
              <a:t> We now know the meaning of the integrand – the path contribution function – but the integration domain of “all path” deserves more clarification.</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path</a:t>
            </a:r>
            <a:r>
              <a:rPr lang="en-US" baseline="0" dirty="0" smtClean="0"/>
              <a:t> </a:t>
            </a:r>
            <a:r>
              <a:rPr lang="en-US" dirty="0" smtClean="0"/>
              <a:t>integral actually hides an infinite sum over</a:t>
            </a:r>
            <a:r>
              <a:rPr lang="en-US" baseline="0" dirty="0" smtClean="0"/>
              <a:t> all possible path lengths.</a:t>
            </a:r>
          </a:p>
          <a:p>
            <a:pPr>
              <a:buFont typeface="Arial" pitchFamily="34" charset="0"/>
              <a:buChar char="•"/>
            </a:pPr>
            <a:r>
              <a:rPr lang="en-US" baseline="0" dirty="0" smtClean="0"/>
              <a:t> Each summand of this sum is a multiple integral, where we integrate the path contribution over all possible positions of the path vertices.</a:t>
            </a:r>
          </a:p>
          <a:p>
            <a:pPr>
              <a:buFont typeface="Arial" pitchFamily="34" charset="0"/>
              <a:buChar char="•"/>
            </a:pPr>
            <a:r>
              <a:rPr lang="en-US" baseline="0" dirty="0" smtClean="0"/>
              <a:t> So each of the integrals is taken over the Cartesian product of the surface of the scene with itself, taken k+1 times (=number of vertices for a length-k path.)</a:t>
            </a:r>
          </a:p>
          <a:p>
            <a:pPr>
              <a:buFont typeface="Arial" pitchFamily="34" charset="0"/>
              <a:buChar char="•"/>
            </a:pPr>
            <a:r>
              <a:rPr lang="en-US" baseline="0" dirty="0" smtClean="0"/>
              <a:t> The integration measure is the product of the measures for each vertex: an area measure, i.e. the natural surface area, for vertices on surfaces, and the natural volume measure for vertices in media.</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We now have a formula for pixel values that has a form of a simple (though infinite-dimensional) integral.</a:t>
            </a:r>
          </a:p>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Rendering and images is nothing but a numerical evaluation of this integral for all image pixels.</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So the next section</a:t>
            </a:r>
            <a:r>
              <a:rPr lang="en-US" baseline="0" dirty="0" smtClean="0"/>
              <a:t> of this presentation well be devoted to numerical evaluation of the path integral.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We will use Monte Carlo integration for this purpose because that is the most flexible and general numerical integrations scheme.</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smtClean="0"/>
              <a:t> Let me briefly review the basic elements of MC integration.</a:t>
            </a:r>
          </a:p>
          <a:p>
            <a:pPr>
              <a:buFont typeface="Arial" pitchFamily="34" charset="0"/>
              <a:buChar char="•"/>
            </a:pPr>
            <a:r>
              <a:rPr lang="en-US" baseline="0" dirty="0" smtClean="0"/>
              <a:t> Suppose we are given a real function </a:t>
            </a:r>
            <a:r>
              <a:rPr lang="en-US" i="1" baseline="0" dirty="0" smtClean="0"/>
              <a:t>f</a:t>
            </a:r>
            <a:r>
              <a:rPr lang="en-US" baseline="0" dirty="0" smtClean="0"/>
              <a:t>(</a:t>
            </a:r>
            <a:r>
              <a:rPr lang="en-US" b="0" i="1" baseline="0" dirty="0" smtClean="0"/>
              <a:t>x</a:t>
            </a:r>
            <a:r>
              <a:rPr lang="en-US" baseline="0" dirty="0" smtClean="0"/>
              <a:t>) and we want to compute the integral </a:t>
            </a:r>
            <a:r>
              <a:rPr lang="en-US" baseline="0" dirty="0" err="1" smtClean="0"/>
              <a:t>Int</a:t>
            </a:r>
            <a:r>
              <a:rPr lang="en-US" baseline="0" dirty="0" smtClean="0"/>
              <a:t> </a:t>
            </a:r>
            <a:r>
              <a:rPr lang="en-US" i="1" baseline="0" dirty="0" smtClean="0"/>
              <a:t>f</a:t>
            </a:r>
            <a:r>
              <a:rPr lang="en-US" baseline="0" dirty="0" smtClean="0"/>
              <a:t>(</a:t>
            </a:r>
            <a:r>
              <a:rPr lang="en-US" b="0" i="1" baseline="0" dirty="0" smtClean="0"/>
              <a:t>x</a:t>
            </a:r>
            <a:r>
              <a:rPr lang="en-US" baseline="0" dirty="0" smtClean="0"/>
              <a:t>) </a:t>
            </a:r>
            <a:r>
              <a:rPr lang="en-US" baseline="0" dirty="0" err="1" smtClean="0"/>
              <a:t>d</a:t>
            </a:r>
            <a:r>
              <a:rPr lang="en-US" b="0" i="1" baseline="0" dirty="0" err="1" smtClean="0"/>
              <a:t>x</a:t>
            </a:r>
            <a:r>
              <a:rPr lang="en-US" baseline="0" dirty="0" smtClean="0"/>
              <a:t> over some domain (in this example we use the interval [0,1] for simplicity, but the domain can be almost arbitrary.)</a:t>
            </a:r>
          </a:p>
          <a:p>
            <a:pPr>
              <a:buFont typeface="Arial" pitchFamily="34" charset="0"/>
              <a:buChar char="•"/>
            </a:pPr>
            <a:r>
              <a:rPr lang="en-US" baseline="0" dirty="0" smtClean="0"/>
              <a:t> The Monte Carlo integration procedure consists in generating a ‘sample’, that is, a random </a:t>
            </a:r>
            <a:r>
              <a:rPr lang="en-US" i="1" baseline="0" dirty="0" smtClean="0"/>
              <a:t>x</a:t>
            </a:r>
            <a:r>
              <a:rPr lang="en-US" baseline="0" dirty="0" smtClean="0"/>
              <a:t>-value from the integration domain, drawn from some probability distribution with probability density </a:t>
            </a:r>
            <a:r>
              <a:rPr lang="en-US" i="1" baseline="0" dirty="0" smtClean="0"/>
              <a:t>p</a:t>
            </a:r>
            <a:r>
              <a:rPr lang="en-US" baseline="0" dirty="0" smtClean="0"/>
              <a:t>(</a:t>
            </a:r>
            <a:r>
              <a:rPr lang="en-US" i="1" baseline="0" dirty="0" smtClean="0"/>
              <a:t>x</a:t>
            </a:r>
            <a:r>
              <a:rPr lang="en-US" baseline="0" dirty="0" smtClean="0"/>
              <a:t>). In the case of the path integral, the </a:t>
            </a:r>
            <a:r>
              <a:rPr lang="en-US" i="1" baseline="0" dirty="0" smtClean="0"/>
              <a:t>x</a:t>
            </a:r>
            <a:r>
              <a:rPr lang="en-US" baseline="0" dirty="0" smtClean="0"/>
              <a:t>-value is an entire light transport path.</a:t>
            </a:r>
          </a:p>
          <a:p>
            <a:pPr>
              <a:buFont typeface="Arial" pitchFamily="34" charset="0"/>
              <a:buChar char="•"/>
            </a:pPr>
            <a:r>
              <a:rPr lang="en-US" baseline="0" dirty="0" smtClean="0"/>
              <a:t> For this sample </a:t>
            </a:r>
            <a:r>
              <a:rPr lang="en-US" i="1" baseline="0" dirty="0" smtClean="0"/>
              <a:t>x</a:t>
            </a:r>
            <a:r>
              <a:rPr lang="en-US" baseline="-25000" dirty="0" smtClean="0"/>
              <a:t>i</a:t>
            </a:r>
            <a:r>
              <a:rPr lang="en-US" baseline="0" dirty="0" smtClean="0"/>
              <a:t>, we evaluate the integrand </a:t>
            </a:r>
            <a:r>
              <a:rPr lang="en-US" i="1" baseline="0" dirty="0" smtClean="0"/>
              <a:t>f</a:t>
            </a:r>
            <a:r>
              <a:rPr lang="en-US" baseline="0" dirty="0" smtClean="0"/>
              <a:t>(</a:t>
            </a:r>
            <a:r>
              <a:rPr lang="en-US" i="1" baseline="0" dirty="0" smtClean="0"/>
              <a:t>x</a:t>
            </a:r>
            <a:r>
              <a:rPr lang="en-US" baseline="-25000" dirty="0" smtClean="0"/>
              <a:t>i</a:t>
            </a:r>
            <a:r>
              <a:rPr lang="en-US" baseline="0" dirty="0" smtClean="0"/>
              <a:t>), and the probability density p(</a:t>
            </a:r>
            <a:r>
              <a:rPr lang="en-US" i="1" baseline="0" dirty="0" smtClean="0"/>
              <a:t>x</a:t>
            </a:r>
            <a:r>
              <a:rPr lang="en-US" baseline="-25000" dirty="0" smtClean="0"/>
              <a:t>i</a:t>
            </a:r>
            <a:r>
              <a:rPr lang="en-US" baseline="0" dirty="0" smtClean="0"/>
              <a:t>).</a:t>
            </a:r>
          </a:p>
          <a:p>
            <a:pPr>
              <a:buFont typeface="Arial" pitchFamily="34" charset="0"/>
              <a:buChar char="•"/>
            </a:pPr>
            <a:r>
              <a:rPr lang="en-US" baseline="0" dirty="0" smtClean="0"/>
              <a:t> The ratio f(</a:t>
            </a:r>
            <a:r>
              <a:rPr lang="en-US" i="1" baseline="0" dirty="0" smtClean="0"/>
              <a:t>x</a:t>
            </a:r>
            <a:r>
              <a:rPr lang="en-US" baseline="-25000" dirty="0" smtClean="0"/>
              <a:t>i</a:t>
            </a:r>
            <a:r>
              <a:rPr lang="en-US" baseline="0" dirty="0" smtClean="0"/>
              <a:t>) / p(</a:t>
            </a:r>
            <a:r>
              <a:rPr lang="en-US" i="1" baseline="0" dirty="0" smtClean="0"/>
              <a:t>x</a:t>
            </a:r>
            <a:r>
              <a:rPr lang="en-US" baseline="-25000" dirty="0" smtClean="0"/>
              <a:t>i</a:t>
            </a:r>
            <a:r>
              <a:rPr lang="en-US" baseline="0" dirty="0" smtClean="0"/>
              <a:t>) is an estimator of the integrand. To make the estimator more accurate (i.e. to reduce its variance) we repeat the procedure for a number of random samples </a:t>
            </a:r>
            <a:r>
              <a:rPr lang="en-US" i="1" baseline="0" dirty="0" smtClean="0"/>
              <a:t>x</a:t>
            </a:r>
            <a:r>
              <a:rPr lang="en-US" baseline="-25000" dirty="0" smtClean="0"/>
              <a:t>1</a:t>
            </a:r>
            <a:r>
              <a:rPr lang="en-US" baseline="0" dirty="0" smtClean="0"/>
              <a:t>, </a:t>
            </a:r>
            <a:r>
              <a:rPr lang="en-US" i="1" baseline="0" dirty="0" smtClean="0"/>
              <a:t>x</a:t>
            </a:r>
            <a:r>
              <a:rPr lang="en-US" baseline="-25000" dirty="0" smtClean="0"/>
              <a:t>2</a:t>
            </a:r>
            <a:r>
              <a:rPr lang="en-US" baseline="0" dirty="0" smtClean="0"/>
              <a:t>, …, </a:t>
            </a:r>
            <a:r>
              <a:rPr lang="en-US" i="1" baseline="0" dirty="0" err="1" smtClean="0"/>
              <a:t>x</a:t>
            </a:r>
            <a:r>
              <a:rPr lang="en-US" i="1" baseline="-25000" dirty="0" err="1" smtClean="0"/>
              <a:t>N</a:t>
            </a:r>
            <a:r>
              <a:rPr lang="en-US" baseline="0" dirty="0" smtClean="0"/>
              <a:t> , and </a:t>
            </a:r>
            <a:r>
              <a:rPr lang="en-US" baseline="0" noProof="0" dirty="0" smtClean="0"/>
              <a:t>average</a:t>
            </a:r>
            <a:r>
              <a:rPr lang="en-US" baseline="0" dirty="0" smtClean="0"/>
              <a:t> the result as shown in the formula on the slide.</a:t>
            </a:r>
          </a:p>
          <a:p>
            <a:pPr>
              <a:buFont typeface="Arial" pitchFamily="34" charset="0"/>
              <a:buChar char="•"/>
            </a:pPr>
            <a:r>
              <a:rPr lang="en-US" baseline="0" dirty="0" smtClean="0"/>
              <a:t> This procedure provides an unbiased estimator of the integrand, which means that “on average”, it produces the correct result i.e. the integral that we want to compute.</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Thanks to the formal simplicity of the path integral formulation, applying Monte Carlo integration is really a more-or-less</a:t>
            </a:r>
            <a:r>
              <a:rPr lang="en-US" baseline="0" dirty="0" smtClean="0"/>
              <a:t> mechanical process.</a:t>
            </a:r>
          </a:p>
          <a:p>
            <a:pPr>
              <a:buFont typeface="Arial" pitchFamily="34" charset="0"/>
              <a:buChar char="•"/>
            </a:pPr>
            <a:r>
              <a:rPr lang="en-US" baseline="0" dirty="0" smtClean="0"/>
              <a:t> For each pixel, we need to repeatedly evaluate the estimator shown at the top right of the slide and average the estimates.</a:t>
            </a:r>
          </a:p>
          <a:p>
            <a:pPr>
              <a:buFont typeface="Arial" pitchFamily="34" charset="0"/>
              <a:buChar char="•"/>
            </a:pPr>
            <a:r>
              <a:rPr lang="en-US" baseline="0" dirty="0" smtClean="0"/>
              <a:t> This involves the following three steps:</a:t>
            </a:r>
          </a:p>
          <a:p>
            <a:pPr lvl="1">
              <a:buFont typeface="Arial" pitchFamily="34" charset="0"/>
              <a:buChar char="•"/>
            </a:pPr>
            <a:r>
              <a:rPr lang="en-US" baseline="0" dirty="0" smtClean="0"/>
              <a:t> First, we need to draw (or sample, or generate – all are synonyms) a random light transport path </a:t>
            </a:r>
            <a:r>
              <a:rPr lang="en-US" i="1" baseline="0" dirty="0" smtClean="0"/>
              <a:t>x</a:t>
            </a:r>
            <a:r>
              <a:rPr lang="en-US" baseline="0" dirty="0" smtClean="0"/>
              <a:t> in the scene (connecting a light source to the camera).</a:t>
            </a:r>
          </a:p>
          <a:p>
            <a:pPr lvl="1">
              <a:buFont typeface="Arial" pitchFamily="34" charset="0"/>
              <a:buChar char="•"/>
            </a:pPr>
            <a:r>
              <a:rPr lang="en-US" baseline="0" dirty="0" smtClean="0"/>
              <a:t> Then we need to evaluate the probability density of this path, and the contribution function.</a:t>
            </a:r>
          </a:p>
          <a:p>
            <a:pPr lvl="1">
              <a:buFont typeface="Arial" pitchFamily="34" charset="0"/>
              <a:buChar char="•"/>
            </a:pPr>
            <a:r>
              <a:rPr lang="en-US" baseline="0" dirty="0" smtClean="0"/>
              <a:t> Finally, we simply evaluate the formula at the top of the slide.</a:t>
            </a:r>
          </a:p>
          <a:p>
            <a:pPr lvl="0">
              <a:buFont typeface="Arial" pitchFamily="34" charset="0"/>
              <a:buChar char="•"/>
            </a:pPr>
            <a:r>
              <a:rPr lang="en-US" baseline="0" dirty="0" smtClean="0"/>
              <a:t> Evaluating the path contribution function is simple – we have an analytic formula for doing this that takes a path and returns a number (or an RGB value) – the path contribution.</a:t>
            </a:r>
          </a:p>
          <a:p>
            <a:pPr lvl="0">
              <a:buFont typeface="Arial" pitchFamily="34" charset="0"/>
              <a:buChar char="•"/>
            </a:pPr>
            <a:r>
              <a:rPr lang="en-US" baseline="0" dirty="0" smtClean="0"/>
              <a:t> However, we have not discussed so far how paths can be sampled and how the PDF of the resulting path can be evaluated.</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Path sampling techniques</a:t>
            </a:r>
            <a:r>
              <a:rPr lang="en-US" baseline="0" dirty="0" smtClean="0"/>
              <a:t> and the induced path PDF are an essential aspect of the path integral framework.</a:t>
            </a:r>
            <a:endParaRPr lang="en-US" dirty="0" smtClean="0"/>
          </a:p>
          <a:p>
            <a:pPr>
              <a:buFont typeface="Arial" pitchFamily="34" charset="0"/>
              <a:buChar char="•"/>
            </a:pPr>
            <a:r>
              <a:rPr lang="en-US" dirty="0" smtClean="0"/>
              <a:t> In fact, from the point of view of the</a:t>
            </a:r>
            <a:r>
              <a:rPr lang="en-US" baseline="0" dirty="0" smtClean="0"/>
              <a:t> path integral formulation, </a:t>
            </a:r>
            <a:r>
              <a:rPr lang="en-US" dirty="0" smtClean="0"/>
              <a:t>the only difference between many light transport</a:t>
            </a:r>
            <a:r>
              <a:rPr lang="en-US" baseline="0" dirty="0" smtClean="0"/>
              <a:t> simulation </a:t>
            </a:r>
            <a:r>
              <a:rPr lang="en-US" dirty="0" smtClean="0"/>
              <a:t>algorithms are </a:t>
            </a:r>
            <a:r>
              <a:rPr lang="en-US" baseline="0" dirty="0" smtClean="0"/>
              <a:t>the employed path sampling techniques and their associated PDFs.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For example, path tracing samples paths by starting at the camera sensor, and extending the path by BRDF importance sampling, and possibly explicitly connecting a to</a:t>
            </a:r>
            <a:r>
              <a:rPr lang="en-US" baseline="0" dirty="0" smtClean="0"/>
              <a:t> a vertex sampled on the light source.</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smtClean="0"/>
              <a:t> A fairly detailed account on the state of rendering in the VFX community is given in a recent </a:t>
            </a:r>
            <a:r>
              <a:rPr lang="en-US" baseline="0" dirty="0" err="1" smtClean="0"/>
              <a:t>fxguide</a:t>
            </a:r>
            <a:r>
              <a:rPr lang="en-US" baseline="0" dirty="0" smtClean="0"/>
              <a:t> article “The State of Rendering”.</a:t>
            </a:r>
          </a:p>
          <a:p>
            <a:pPr>
              <a:buFont typeface="Arial" pitchFamily="34" charset="0"/>
              <a:buChar char="•"/>
            </a:pPr>
            <a:r>
              <a:rPr lang="en-US" baseline="0" dirty="0" smtClean="0"/>
              <a:t> They also mention that the Vertex Connection and Merging algorithm will be used in </a:t>
            </a:r>
            <a:r>
              <a:rPr lang="en-US" baseline="0" dirty="0" err="1" smtClean="0"/>
              <a:t>PRMan</a:t>
            </a:r>
            <a:r>
              <a:rPr lang="en-US" baseline="0" dirty="0" smtClean="0"/>
              <a:t> 19 (http://cgg.mff.cuni.cz/~jaroslav/papers/2012-vcm/index.htm).</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Light tracing</a:t>
            </a:r>
            <a:r>
              <a:rPr lang="en-US" baseline="0" dirty="0" smtClean="0"/>
              <a:t>, on the other hand, starts paths at the light sources.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Though</a:t>
            </a:r>
            <a:r>
              <a:rPr lang="en-US" baseline="0" dirty="0" smtClean="0"/>
              <a:t> path tracing and light tracing may seem to be very different algorithms, from the path integral point of view they are essentially the same.</a:t>
            </a:r>
          </a:p>
          <a:p>
            <a:pPr>
              <a:buFont typeface="Arial" pitchFamily="34" charset="0"/>
              <a:buChar char="•"/>
            </a:pPr>
            <a:r>
              <a:rPr lang="en-US" baseline="0" dirty="0" smtClean="0"/>
              <a:t> The only difference is the path sampling procedure and the associated path PDF.</a:t>
            </a:r>
          </a:p>
          <a:p>
            <a:pPr>
              <a:buFont typeface="Arial" pitchFamily="34" charset="0"/>
              <a:buChar char="•"/>
            </a:pPr>
            <a:r>
              <a:rPr lang="en-US" baseline="0" dirty="0" smtClean="0"/>
              <a:t> But the general form of the Monte Carlo estimator is exactly the same – only the PDF formula changes.</a:t>
            </a:r>
          </a:p>
          <a:p>
            <a:pPr>
              <a:buFont typeface="Arial" pitchFamily="34" charset="0"/>
              <a:buChar char="•"/>
            </a:pPr>
            <a:r>
              <a:rPr lang="en-US" baseline="0" dirty="0" smtClean="0"/>
              <a:t> Without the path integral framework, we would need equations of importance transport to formulate light tracing, which can get messy.</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So how exactly do we sample the paths and how do we compute the path PDF?</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Most of the practical algorithms rely on local path sampling, where paths are build by adding one vertex at a time until a complete path is built.</a:t>
            </a:r>
          </a:p>
          <a:p>
            <a:pPr>
              <a:buFont typeface="Arial" pitchFamily="34" charset="0"/>
              <a:buChar char="•"/>
            </a:pPr>
            <a:r>
              <a:rPr lang="en-US" baseline="0" dirty="0" smtClean="0"/>
              <a:t> There are three common basic operations.</a:t>
            </a:r>
          </a:p>
          <a:p>
            <a:pPr lvl="1">
              <a:buFont typeface="Arial" pitchFamily="34" charset="0"/>
              <a:buChar char="•"/>
            </a:pPr>
            <a:r>
              <a:rPr lang="en-US" baseline="0" dirty="0" smtClean="0"/>
              <a:t> First, we can sample a path vertex from an a priori given distribution over scene surfaces. We usually employ this technique to start a path either on a light source or on the camera sensor.</a:t>
            </a:r>
          </a:p>
          <a:p>
            <a:pPr lvl="1">
              <a:buFont typeface="Arial" pitchFamily="34" charset="0"/>
              <a:buChar char="•"/>
            </a:pPr>
            <a:r>
              <a:rPr lang="en-US" baseline="0" dirty="0" smtClean="0"/>
              <a:t> Second, given a sub-path that we’ve already sampled with a vertex at its end, we may sample a direction from that vertex, and shoot a ray in this direction to obtain the next path vertex.</a:t>
            </a:r>
          </a:p>
          <a:p>
            <a:pPr lvl="1">
              <a:buFont typeface="Arial" pitchFamily="34" charset="0"/>
              <a:buChar char="•"/>
            </a:pPr>
            <a:r>
              <a:rPr lang="en-US" baseline="0" dirty="0" smtClean="0"/>
              <a:t> Finally, given two sub-paths, we may connect their end-vertices to form a full light transport path. This technique actually does not add any vertex to the path. It is more or less a simple visibility check to see if the contribution function of the path is non-zero.</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Let us see how these three basic operations are used in a simple path tracer.</a:t>
            </a:r>
          </a:p>
          <a:p>
            <a:pPr>
              <a:buFont typeface="Arial" pitchFamily="34" charset="0"/>
              <a:buChar char="•"/>
            </a:pPr>
            <a:r>
              <a:rPr lang="en-US" dirty="0" smtClean="0"/>
              <a:t> First, we generate a vertex on the camera lens,</a:t>
            </a:r>
            <a:r>
              <a:rPr lang="en-US" baseline="0" dirty="0" smtClean="0"/>
              <a:t> usually from a uniform distribution over the lens surface – so this corresponds to </a:t>
            </a:r>
            <a:r>
              <a:rPr lang="en-US" dirty="0" smtClean="0"/>
              <a:t>operation</a:t>
            </a:r>
            <a:r>
              <a:rPr lang="en-US" baseline="0" dirty="0" smtClean="0"/>
              <a:t> 1.</a:t>
            </a:r>
          </a:p>
          <a:p>
            <a:pPr>
              <a:buFont typeface="Arial" pitchFamily="34" charset="0"/>
              <a:buChar char="•"/>
            </a:pPr>
            <a:r>
              <a:rPr lang="en-US" baseline="0" dirty="0" smtClean="0"/>
              <a:t> Second, we pick a random direction form this point such that it passes through the image plane, and shoot a ray to extend the path. This is operation 2.</a:t>
            </a:r>
          </a:p>
          <a:p>
            <a:pPr>
              <a:buFont typeface="Arial" pitchFamily="34" charset="0"/>
              <a:buChar char="•"/>
            </a:pPr>
            <a:r>
              <a:rPr lang="en-US" baseline="0" dirty="0" smtClean="0"/>
              <a:t> Third, we may generate an independent point on the light source (operation 1) and test visibility (operation 3) to form a complete light transport path.</a:t>
            </a:r>
          </a:p>
          <a:p>
            <a:pPr>
              <a:buFont typeface="Arial" pitchFamily="34" charset="0"/>
              <a:buChar char="•"/>
            </a:pPr>
            <a:r>
              <a:rPr lang="en-US" baseline="0" dirty="0" smtClean="0"/>
              <a:t> We could also continue the path by sampling a random direction and shooting a ray (operation 2), and eventually hit the light source to complete the path.</a:t>
            </a:r>
          </a:p>
          <a:p>
            <a:pPr>
              <a:buFont typeface="Arial" pitchFamily="34" charset="0"/>
              <a:buChar char="•"/>
            </a:pPr>
            <a:endParaRPr lang="en-US" baseline="0" dirty="0" smtClean="0"/>
          </a:p>
          <a:p>
            <a:pPr>
              <a:buFont typeface="Arial" pitchFamily="34" charset="0"/>
              <a:buChar char="•"/>
            </a:pPr>
            <a:r>
              <a:rPr lang="en-US" baseline="0" dirty="0" smtClean="0"/>
              <a:t> An important thing to notice is that one single primary ray from the camera actually creates a full family of light transport paths. These path are correlated, because they share some of the path vertices, but they are distinct entities in the path space.</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These same basic operations are used</a:t>
            </a:r>
            <a:r>
              <a:rPr lang="en-US" baseline="0" dirty="0" smtClean="0"/>
              <a:t> to construct paths in light tracing and bidirectional path tracing.</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Not that we know how to construct a path, we need to evaluate its PDF so that we can plug</a:t>
            </a:r>
            <a:r>
              <a:rPr lang="en-US" baseline="0" dirty="0" smtClean="0"/>
              <a:t> it into the MC estimator.</a:t>
            </a:r>
          </a:p>
          <a:p>
            <a:pPr>
              <a:buFont typeface="Arial" pitchFamily="34" charset="0"/>
              <a:buChar char="•"/>
            </a:pPr>
            <a:r>
              <a:rPr lang="en-US" baseline="0" dirty="0" smtClean="0"/>
              <a:t> In general the PDF of a light path is simply the </a:t>
            </a:r>
            <a:r>
              <a:rPr lang="en-US" b="1" baseline="0" dirty="0" smtClean="0"/>
              <a:t>joint </a:t>
            </a:r>
            <a:r>
              <a:rPr lang="en-US" baseline="0" dirty="0" smtClean="0"/>
              <a:t>PDF of the path vertices.</a:t>
            </a:r>
          </a:p>
          <a:p>
            <a:pPr>
              <a:buFont typeface="Arial" pitchFamily="34" charset="0"/>
              <a:buChar char="•"/>
            </a:pPr>
            <a:r>
              <a:rPr lang="en-US" baseline="0" dirty="0" smtClean="0"/>
              <a:t> That is to say, the PDF that the first vertex is where it is </a:t>
            </a:r>
            <a:r>
              <a:rPr lang="en-US" b="0" i="1" baseline="0" dirty="0" smtClean="0"/>
              <a:t>and</a:t>
            </a:r>
            <a:r>
              <a:rPr lang="en-US" b="1" baseline="0" dirty="0" smtClean="0"/>
              <a:t> </a:t>
            </a:r>
            <a:r>
              <a:rPr lang="en-US" baseline="0" dirty="0" smtClean="0"/>
              <a:t>the second vertex is where it is, etc.</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joint path PDF</a:t>
            </a:r>
            <a:r>
              <a:rPr lang="en-US" baseline="0" dirty="0" smtClean="0"/>
              <a:t> is given by the product of the conditional vertex PDF.</a:t>
            </a:r>
          </a:p>
          <a:p>
            <a:pPr>
              <a:buFont typeface="Arial" pitchFamily="34" charset="0"/>
              <a:buChar char="•"/>
            </a:pPr>
            <a:r>
              <a:rPr lang="en-US" baseline="0" dirty="0" smtClean="0"/>
              <a:t> To see what this means, let us again take the example of path tracing, where we build a path starting from the camera.</a:t>
            </a:r>
          </a:p>
          <a:p>
            <a:pPr>
              <a:buFont typeface="Arial" pitchFamily="34" charset="0"/>
              <a:buChar char="•"/>
            </a:pPr>
            <a:r>
              <a:rPr lang="en-US" baseline="0" dirty="0" smtClean="0"/>
              <a:t> Vertex </a:t>
            </a:r>
            <a:r>
              <a:rPr lang="en-US" i="1" baseline="0" dirty="0" smtClean="0"/>
              <a:t>x</a:t>
            </a:r>
            <a:r>
              <a:rPr lang="en-US" baseline="-25000" dirty="0" smtClean="0"/>
              <a:t>3</a:t>
            </a:r>
            <a:r>
              <a:rPr lang="en-US" baseline="0" dirty="0" smtClean="0"/>
              <a:t> comes from an a priori distribution </a:t>
            </a:r>
            <a:r>
              <a:rPr lang="en-US" i="1" baseline="0" dirty="0" smtClean="0"/>
              <a:t>p</a:t>
            </a:r>
            <a:r>
              <a:rPr lang="en-US" baseline="0" dirty="0" smtClean="0"/>
              <a:t>(</a:t>
            </a:r>
            <a:r>
              <a:rPr lang="en-US" i="1" baseline="0" dirty="0" smtClean="0"/>
              <a:t>x</a:t>
            </a:r>
            <a:r>
              <a:rPr lang="en-US" baseline="-25000" dirty="0" smtClean="0"/>
              <a:t>3</a:t>
            </a:r>
            <a:r>
              <a:rPr lang="en-US" baseline="0" dirty="0" smtClean="0"/>
              <a:t>) over the camera lens (usually uniform; or the delta distribution for a pinhole camera).</a:t>
            </a:r>
          </a:p>
          <a:p>
            <a:pPr>
              <a:buFont typeface="Arial" pitchFamily="34" charset="0"/>
              <a:buChar char="•"/>
            </a:pPr>
            <a:r>
              <a:rPr lang="en-US" baseline="0" dirty="0" smtClean="0"/>
              <a:t> Vertex </a:t>
            </a:r>
            <a:r>
              <a:rPr lang="en-US" i="1" baseline="0" dirty="0" smtClean="0"/>
              <a:t>x</a:t>
            </a:r>
            <a:r>
              <a:rPr lang="en-US" baseline="-25000" dirty="0" smtClean="0"/>
              <a:t>2</a:t>
            </a:r>
            <a:r>
              <a:rPr lang="en-US" baseline="0" dirty="0" smtClean="0"/>
              <a:t> is sampled by generating a random direction from </a:t>
            </a:r>
            <a:r>
              <a:rPr lang="en-US" i="1" baseline="0" dirty="0" smtClean="0"/>
              <a:t>x</a:t>
            </a:r>
            <a:r>
              <a:rPr lang="en-US" baseline="-25000" dirty="0" smtClean="0"/>
              <a:t>3</a:t>
            </a:r>
            <a:r>
              <a:rPr lang="en-US" baseline="0" dirty="0" smtClean="0"/>
              <a:t> and shooting a ray. This induces a PDF for </a:t>
            </a:r>
            <a:r>
              <a:rPr lang="en-US" i="1" baseline="0" dirty="0" smtClean="0"/>
              <a:t>x</a:t>
            </a:r>
            <a:r>
              <a:rPr lang="en-US" baseline="-25000" dirty="0" smtClean="0"/>
              <a:t>2</a:t>
            </a:r>
            <a:r>
              <a:rPr lang="en-US" baseline="0" dirty="0" smtClean="0"/>
              <a:t>, </a:t>
            </a:r>
            <a:r>
              <a:rPr lang="en-US" i="1" baseline="0" dirty="0" smtClean="0"/>
              <a:t>p</a:t>
            </a:r>
            <a:r>
              <a:rPr lang="en-US" baseline="0" dirty="0" smtClean="0"/>
              <a:t>(</a:t>
            </a:r>
            <a:r>
              <a:rPr lang="en-US" i="1" baseline="0" dirty="0" smtClean="0"/>
              <a:t>x</a:t>
            </a:r>
            <a:r>
              <a:rPr lang="en-US" baseline="-25000" dirty="0" smtClean="0"/>
              <a:t>2</a:t>
            </a:r>
            <a:r>
              <a:rPr lang="en-US" baseline="0" dirty="0" smtClean="0"/>
              <a:t> | </a:t>
            </a:r>
            <a:r>
              <a:rPr lang="en-US" i="1" baseline="0" dirty="0" smtClean="0"/>
              <a:t>x</a:t>
            </a:r>
            <a:r>
              <a:rPr lang="en-US" baseline="-25000" dirty="0" smtClean="0"/>
              <a:t>3</a:t>
            </a:r>
            <a:r>
              <a:rPr lang="en-US" baseline="0" dirty="0" smtClean="0"/>
              <a:t>), which is in fact conditional on vertex </a:t>
            </a:r>
            <a:r>
              <a:rPr lang="en-US" i="1" baseline="0" dirty="0" smtClean="0"/>
              <a:t>x</a:t>
            </a:r>
            <a:r>
              <a:rPr lang="en-US" baseline="-25000" dirty="0" smtClean="0"/>
              <a:t>3</a:t>
            </a:r>
            <a:r>
              <a:rPr lang="en-US" baseline="0" dirty="0" smtClean="0"/>
              <a:t>.</a:t>
            </a:r>
          </a:p>
          <a:p>
            <a:pPr>
              <a:buFont typeface="Arial" pitchFamily="34" charset="0"/>
              <a:buChar char="•"/>
            </a:pPr>
            <a:r>
              <a:rPr lang="en-US" baseline="0" dirty="0" smtClean="0"/>
              <a:t> The same thing holds for vertex </a:t>
            </a:r>
            <a:r>
              <a:rPr lang="en-US" i="1" baseline="0" dirty="0" smtClean="0"/>
              <a:t>x</a:t>
            </a:r>
            <a:r>
              <a:rPr lang="en-US" baseline="-25000" dirty="0" smtClean="0"/>
              <a:t>1</a:t>
            </a:r>
            <a:r>
              <a:rPr lang="en-US" baseline="0" dirty="0" smtClean="0"/>
              <a:t>, which is sampled by shooting a ray in a random direction from </a:t>
            </a:r>
            <a:r>
              <a:rPr lang="en-US" i="1" baseline="0" dirty="0" smtClean="0"/>
              <a:t>x</a:t>
            </a:r>
            <a:r>
              <a:rPr lang="en-US" baseline="-25000" dirty="0" smtClean="0"/>
              <a:t>2</a:t>
            </a:r>
            <a:r>
              <a:rPr lang="en-US" baseline="0" dirty="0" smtClean="0"/>
              <a:t>.</a:t>
            </a:r>
          </a:p>
          <a:p>
            <a:pPr>
              <a:buFont typeface="Arial" pitchFamily="34" charset="0"/>
              <a:buChar char="•"/>
            </a:pPr>
            <a:r>
              <a:rPr lang="en-US" baseline="0" dirty="0" smtClean="0"/>
              <a:t> Finally, vertex </a:t>
            </a:r>
            <a:r>
              <a:rPr lang="en-US" i="1" baseline="0" dirty="0" smtClean="0"/>
              <a:t>x</a:t>
            </a:r>
            <a:r>
              <a:rPr lang="en-US" baseline="-25000" dirty="0" smtClean="0"/>
              <a:t>0</a:t>
            </a:r>
            <a:r>
              <a:rPr lang="en-US" baseline="0" dirty="0" smtClean="0"/>
              <a:t> on the light source might be sampled from an uniform distribution over the light source area with </a:t>
            </a:r>
            <a:r>
              <a:rPr lang="en-US" baseline="0" dirty="0" err="1" smtClean="0"/>
              <a:t>pdf</a:t>
            </a:r>
            <a:r>
              <a:rPr lang="en-US" baseline="0" dirty="0" smtClean="0"/>
              <a:t> </a:t>
            </a:r>
            <a:r>
              <a:rPr lang="en-US" i="1" baseline="0" dirty="0" smtClean="0"/>
              <a:t>p</a:t>
            </a:r>
            <a:r>
              <a:rPr lang="en-US" baseline="0" dirty="0" smtClean="0"/>
              <a:t>(</a:t>
            </a:r>
            <a:r>
              <a:rPr lang="en-US" i="1" baseline="0" dirty="0" smtClean="0"/>
              <a:t>x</a:t>
            </a:r>
            <a:r>
              <a:rPr lang="en-US" baseline="-25000" dirty="0" smtClean="0"/>
              <a:t>0</a:t>
            </a:r>
            <a:r>
              <a:rPr lang="en-US" baseline="0" dirty="0" smtClean="0"/>
              <a:t>), independently of the other path vertices. </a:t>
            </a:r>
          </a:p>
          <a:p>
            <a:pPr>
              <a:buFont typeface="Arial" pitchFamily="34" charset="0"/>
              <a:buChar char="•"/>
            </a:pPr>
            <a:r>
              <a:rPr lang="en-US" baseline="0" dirty="0" smtClean="0"/>
              <a:t> The full joint PDF is given by the product of all these individual terms.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It</a:t>
            </a:r>
            <a:r>
              <a:rPr lang="en-US" baseline="0" dirty="0" smtClean="0"/>
              <a:t> is customary to simplify this somewhat pedantic notation and leave out the conditional signs. Nonetheless, it is important to keep in mind that the path vertex PDFs for vertices that are not sampled independently are indeed conditional PDFs.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Nakreslit</a:t>
            </a:r>
            <a:r>
              <a:rPr lang="en-US" dirty="0" smtClean="0"/>
              <a:t> model </a:t>
            </a:r>
            <a:r>
              <a:rPr lang="en-US" dirty="0" err="1" smtClean="0"/>
              <a:t>senzoru</a:t>
            </a:r>
            <a:r>
              <a:rPr lang="en-US" dirty="0" smtClean="0"/>
              <a:t> (pixel)</a:t>
            </a:r>
            <a:endParaRPr lang="en-US" dirty="0"/>
          </a:p>
        </p:txBody>
      </p:sp>
      <p:sp>
        <p:nvSpPr>
          <p:cNvPr id="4" name="Slide Number Placeholder 3"/>
          <p:cNvSpPr>
            <a:spLocks noGrp="1"/>
          </p:cNvSpPr>
          <p:nvPr>
            <p:ph type="sldNum" sz="quarter" idx="10"/>
          </p:nvPr>
        </p:nvSpPr>
        <p:spPr/>
        <p:txBody>
          <a:bodyPr/>
          <a:lstStyle/>
          <a:p>
            <a:pPr>
              <a:defRPr/>
            </a:pPr>
            <a:fld id="{A193184A-B19B-4B8E-9E7D-76FD5B3FD12F}" type="slidenum">
              <a:rPr lang="en-US" smtClean="0"/>
              <a:pPr>
                <a:defRPr/>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In accordance with </a:t>
            </a:r>
            <a:r>
              <a:rPr lang="en-US" baseline="0" dirty="0" smtClean="0"/>
              <a:t>the principle of importance sampling, we want to generate full paths </a:t>
            </a:r>
            <a:r>
              <a:rPr lang="en-US" baseline="0" dirty="0" err="1" smtClean="0"/>
              <a:t>paths</a:t>
            </a:r>
            <a:r>
              <a:rPr lang="en-US" baseline="0" dirty="0" smtClean="0"/>
              <a:t> from a distribution with probability density proportional to the measurement contribution function. That is, high-contribution paths should have proportionally high probability of being sampled.</a:t>
            </a:r>
          </a:p>
          <a:p>
            <a:pPr>
              <a:buFont typeface="Arial" pitchFamily="34" charset="0"/>
              <a:buChar char="•"/>
            </a:pPr>
            <a:r>
              <a:rPr lang="en-US" baseline="0" dirty="0" smtClean="0"/>
              <a:t> Local path sampling takes an approximate approach, where each local sampling operation tries to importance sample the terms of the contribution function associated with the vertex being sampled.</a:t>
            </a:r>
          </a:p>
          <a:p>
            <a:pPr>
              <a:buFont typeface="Arial" pitchFamily="34" charset="0"/>
              <a:buChar char="•"/>
            </a:pPr>
            <a:r>
              <a:rPr lang="en-US" baseline="0" dirty="0" smtClean="0"/>
              <a:t> For example, when starting a path on the light source, we usually sample the initial vertex from a distribution proportional to the emitted power.</a:t>
            </a:r>
          </a:p>
          <a:p>
            <a:pPr>
              <a:buFont typeface="Arial" pitchFamily="34" charset="0"/>
              <a:buChar char="•"/>
            </a:pPr>
            <a:r>
              <a:rPr lang="en-US" baseline="0" dirty="0" smtClean="0"/>
              <a:t> When extending the path from an existing vertex, we usually sample the random direction proportionally to the BRDF at the vertex.</a:t>
            </a:r>
          </a:p>
          <a:p>
            <a:pPr>
              <a:buFont typeface="Arial" pitchFamily="34" charset="0"/>
              <a:buChar char="•"/>
            </a:pPr>
            <a:r>
              <a:rPr lang="en-US" baseline="0" dirty="0" smtClean="0"/>
              <a:t> Similarly, when connecting two sub-paths with an edge, we may want to prefer connections with high throughput (though this is rarely done in practice).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There is one important technical detail associated with computing the path PDF</a:t>
            </a:r>
            <a:r>
              <a:rPr lang="en-US" baseline="0" dirty="0" smtClean="0"/>
              <a:t> for vertices created by direction sampling.</a:t>
            </a:r>
          </a:p>
          <a:p>
            <a:pPr>
              <a:buFont typeface="Arial" pitchFamily="34" charset="0"/>
              <a:buChar char="•"/>
            </a:pPr>
            <a:r>
              <a:rPr lang="en-US" baseline="0" dirty="0" smtClean="0"/>
              <a:t> The path integral is expressed with respect to the surface area measure – we are integrating over the surface of the scene – but the direction sampling usually gives the PDF with respect to the (projected) solid angle.</a:t>
            </a:r>
          </a:p>
          <a:p>
            <a:pPr>
              <a:buFont typeface="Arial" pitchFamily="34" charset="0"/>
              <a:buChar char="•"/>
            </a:pPr>
            <a:r>
              <a:rPr lang="en-US" baseline="0" dirty="0" smtClean="0"/>
              <a:t> The conversion factor from the projected solid angle measure to the area measure is the geometry factor.</a:t>
            </a:r>
          </a:p>
          <a:p>
            <a:pPr>
              <a:buFont typeface="Arial" pitchFamily="34" charset="0"/>
              <a:buChar char="•"/>
            </a:pPr>
            <a:r>
              <a:rPr lang="en-US" baseline="0" dirty="0" smtClean="0"/>
              <a:t> This means that any vertex generated by first picking a direction and then shooting a ray has the geometry factor of the generated edge importance sampled – the only geometry factor that are not importance sampled actually correspond to the connecting edges (operation 3 in local path sampling).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At</a:t>
            </a:r>
            <a:r>
              <a:rPr lang="en-US" baseline="0" dirty="0" smtClean="0"/>
              <a:t> this point, we should summarize the mathematical development so far.</a:t>
            </a:r>
          </a:p>
          <a:p>
            <a:pPr>
              <a:buFont typeface="Arial" pitchFamily="34" charset="0"/>
              <a:buChar char="•"/>
            </a:pPr>
            <a:r>
              <a:rPr lang="en-US" baseline="0" dirty="0" smtClean="0"/>
              <a:t> The path integral formulation gives the pixel value as an integral over all light transport paths of all lengths.</a:t>
            </a:r>
          </a:p>
          <a:p>
            <a:pPr>
              <a:buFont typeface="Arial" pitchFamily="34" charset="0"/>
              <a:buChar char="•"/>
            </a:pPr>
            <a:r>
              <a:rPr lang="en-US" baseline="0" dirty="0" smtClean="0"/>
              <a:t> A light transport path is the trajectory of a light carrying particle. It is usually a </a:t>
            </a:r>
            <a:r>
              <a:rPr lang="en-US" baseline="0" dirty="0" err="1" smtClean="0"/>
              <a:t>polyline</a:t>
            </a:r>
            <a:r>
              <a:rPr lang="en-US" baseline="0" dirty="0" smtClean="0"/>
              <a:t> specified by its vertices.</a:t>
            </a:r>
          </a:p>
          <a:p>
            <a:pPr>
              <a:buFont typeface="Arial" pitchFamily="34" charset="0"/>
              <a:buChar char="•"/>
            </a:pPr>
            <a:r>
              <a:rPr lang="en-US" baseline="0" dirty="0" smtClean="0"/>
              <a:t> The integrand is the measurement contribution function, which is the product of emitted radiance, sensor sensitivity, and path throughput. </a:t>
            </a:r>
          </a:p>
          <a:p>
            <a:pPr>
              <a:buFont typeface="Arial" pitchFamily="34" charset="0"/>
              <a:buChar char="•"/>
            </a:pPr>
            <a:r>
              <a:rPr lang="en-US" baseline="0" dirty="0" smtClean="0"/>
              <a:t> Path throughput is the product of BRDFs at the inner path vertices and geometry factors at the path edges.</a:t>
            </a:r>
          </a:p>
          <a:p>
            <a:pPr>
              <a:buFont typeface="Arial" pitchFamily="34" charset="0"/>
              <a:buChar char="•"/>
            </a:pPr>
            <a:r>
              <a:rPr lang="en-US" baseline="0" dirty="0" smtClean="0"/>
              <a:t> To evaluate the integral, we use Monte Carlo estimator in the form shown at the top right of the slide.</a:t>
            </a:r>
          </a:p>
          <a:p>
            <a:pPr>
              <a:buFont typeface="Arial" pitchFamily="34" charset="0"/>
              <a:buChar char="•"/>
            </a:pPr>
            <a:r>
              <a:rPr lang="en-US" baseline="0" dirty="0" smtClean="0"/>
              <a:t> To evaluate the estimator, we need to sample a random path from a suitable distribution with PDF </a:t>
            </a:r>
            <a:r>
              <a:rPr lang="en-US" i="1" baseline="0" dirty="0" smtClean="0"/>
              <a:t>p</a:t>
            </a:r>
            <a:r>
              <a:rPr lang="en-US" baseline="0" dirty="0" smtClean="0"/>
              <a:t>(</a:t>
            </a:r>
            <a:r>
              <a:rPr lang="en-US" i="1" baseline="0" dirty="0" smtClean="0"/>
              <a:t>x</a:t>
            </a:r>
            <a:r>
              <a:rPr lang="en-US" baseline="0" dirty="0" smtClean="0"/>
              <a:t>).</a:t>
            </a:r>
          </a:p>
          <a:p>
            <a:pPr>
              <a:buFont typeface="Arial" pitchFamily="34" charset="0"/>
              <a:buChar char="•"/>
            </a:pPr>
            <a:r>
              <a:rPr lang="en-US" baseline="0" dirty="0" smtClean="0"/>
              <a:t> We usually use local path sampling to construct the paths, where we add one vertex at a time. In this case, the full path PDF is given by the product of the (conditional) PDFs for sampling the individual path vertices.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From the point of view of the path integral framework, different light transport</a:t>
            </a:r>
            <a:r>
              <a:rPr lang="en-US" baseline="0" dirty="0" smtClean="0"/>
              <a:t> algorithms (based on Monte Carlo sampling) only differ by the path sampling techniques employed.</a:t>
            </a:r>
          </a:p>
          <a:p>
            <a:pPr>
              <a:buFont typeface="Arial" pitchFamily="34" charset="0"/>
              <a:buChar char="•"/>
            </a:pPr>
            <a:r>
              <a:rPr lang="en-US" baseline="0" dirty="0" smtClean="0"/>
              <a:t> The different sampling techniques imply different path PDF and therefore different relative efficiency for specific lighting effects. This will be detailed in the next part of the course.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path integral framework is extremely</a:t>
            </a:r>
            <a:r>
              <a:rPr lang="en-US" baseline="0" dirty="0" smtClean="0"/>
              <a:t> </a:t>
            </a:r>
            <a:r>
              <a:rPr lang="en-US" dirty="0" smtClean="0"/>
              <a:t>useful for several reasons.</a:t>
            </a:r>
          </a:p>
          <a:p>
            <a:pPr>
              <a:buFont typeface="Arial" pitchFamily="34" charset="0"/>
              <a:buChar char="•"/>
            </a:pPr>
            <a:r>
              <a:rPr lang="en-US" dirty="0" smtClean="0"/>
              <a:t> First, it allows us to identify the weaknesses of existing algorithms. </a:t>
            </a:r>
          </a:p>
          <a:p>
            <a:pPr>
              <a:buFont typeface="Arial" pitchFamily="34" charset="0"/>
              <a:buChar char="•"/>
            </a:pPr>
            <a:r>
              <a:rPr lang="en-US" dirty="0" smtClean="0"/>
              <a:t> With a little bit of simplification, we could say that all problems of current light transport solutions boil down to poor path sampling. </a:t>
            </a:r>
          </a:p>
          <a:p>
            <a:pPr>
              <a:buFont typeface="Arial" pitchFamily="34" charset="0"/>
              <a:buChar char="•"/>
            </a:pPr>
            <a:r>
              <a:rPr lang="en-US" dirty="0" smtClean="0"/>
              <a:t> Specifically to the fact that some light transport paths that bring significant amount of energy from the light sources to</a:t>
            </a:r>
            <a:r>
              <a:rPr lang="en-US" baseline="0" dirty="0" smtClean="0"/>
              <a:t> the camera are not sampled with appropriately high probability.</a:t>
            </a:r>
          </a:p>
          <a:p>
            <a:pPr>
              <a:buFont typeface="Arial" pitchFamily="34" charset="0"/>
              <a:buChar char="•"/>
            </a:pPr>
            <a:r>
              <a:rPr lang="en-US" baseline="0" dirty="0" smtClean="0"/>
              <a:t> This means high estimator variance that produces noise and fireflies in the renderings.</a:t>
            </a:r>
          </a:p>
          <a:p>
            <a:pPr>
              <a:buFont typeface="Arial" pitchFamily="34" charset="0"/>
              <a:buChar char="•"/>
            </a:pPr>
            <a:endParaRPr lang="en-US" baseline="0" dirty="0" smtClean="0"/>
          </a:p>
          <a:p>
            <a:pPr>
              <a:buFont typeface="Arial" pitchFamily="34" charset="0"/>
              <a:buChar char="•"/>
            </a:pPr>
            <a:r>
              <a:rPr lang="en-US" baseline="0" dirty="0" smtClean="0"/>
              <a:t> Second, the path integral framework allows us to develop new light transport algorithms based on advanced, global path sampling techniques, such as Metropolis Light Transport. </a:t>
            </a:r>
          </a:p>
          <a:p>
            <a:pPr>
              <a:buFont typeface="Arial" pitchFamily="34" charset="0"/>
              <a:buChar char="•"/>
            </a:pPr>
            <a:r>
              <a:rPr lang="en-US" baseline="0" dirty="0" smtClean="0"/>
              <a:t> It also provides us with a means of combining different path sampling techniques in a provably good way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a:t>
            </a:r>
            <a:r>
              <a:rPr lang="en-US" baseline="0" dirty="0" smtClean="0"/>
              <a:t> term “path integral formulation” has a different </a:t>
            </a:r>
            <a:r>
              <a:rPr lang="en-US" baseline="0" smtClean="0"/>
              <a:t>meaning for different </a:t>
            </a:r>
            <a:r>
              <a:rPr lang="en-US" baseline="0" dirty="0" smtClean="0"/>
              <a:t>people.</a:t>
            </a:r>
          </a:p>
          <a:p>
            <a:pPr>
              <a:buFont typeface="Arial" pitchFamily="34" charset="0"/>
              <a:buChar char="•"/>
            </a:pPr>
            <a:r>
              <a:rPr lang="en-US" baseline="0" dirty="0" smtClean="0"/>
              <a:t> What I’ve presented in this course has been derived by </a:t>
            </a:r>
            <a:r>
              <a:rPr lang="en-US" baseline="0" dirty="0" err="1" smtClean="0"/>
              <a:t>Veach</a:t>
            </a:r>
            <a:r>
              <a:rPr lang="en-US" baseline="0" dirty="0" smtClean="0"/>
              <a:t> and </a:t>
            </a:r>
            <a:r>
              <a:rPr lang="en-US" baseline="0" dirty="0" err="1" smtClean="0"/>
              <a:t>Guibas</a:t>
            </a:r>
            <a:r>
              <a:rPr lang="en-US" baseline="0" dirty="0" smtClean="0"/>
              <a:t> by fairly straightforward manipulation of the Neumann series solution of the rendering equation.</a:t>
            </a:r>
          </a:p>
          <a:p>
            <a:pPr rtl="0" fontAlgn="base">
              <a:buFont typeface="Arial" pitchFamily="34" charset="0"/>
              <a:buChar char="•"/>
            </a:pPr>
            <a:r>
              <a:rPr lang="en-US" baseline="0" dirty="0" smtClean="0"/>
              <a:t> </a:t>
            </a:r>
            <a:r>
              <a:rPr lang="en-US" sz="1200" kern="1200" dirty="0" smtClean="0">
                <a:solidFill>
                  <a:schemeClr val="tx1"/>
                </a:solidFill>
                <a:latin typeface="Arial" charset="0"/>
                <a:ea typeface="+mn-ea"/>
                <a:cs typeface="+mn-cs"/>
              </a:rPr>
              <a:t>More widely known is Feynman’s path integral formulation, used to solve problems in quantum mechanics. In this formulation the transport paths are general curves, so the path space that we considered here (</a:t>
            </a:r>
            <a:r>
              <a:rPr lang="en-US" sz="1200" kern="1200" dirty="0" err="1" smtClean="0">
                <a:solidFill>
                  <a:schemeClr val="tx1"/>
                </a:solidFill>
                <a:latin typeface="Arial" charset="0"/>
                <a:ea typeface="+mn-ea"/>
                <a:cs typeface="+mn-cs"/>
              </a:rPr>
              <a:t>polylines</a:t>
            </a:r>
            <a:r>
              <a:rPr lang="en-US" sz="1200" kern="1200" dirty="0" smtClean="0">
                <a:solidFill>
                  <a:schemeClr val="tx1"/>
                </a:solidFill>
                <a:latin typeface="Arial" charset="0"/>
                <a:ea typeface="+mn-ea"/>
                <a:cs typeface="+mn-cs"/>
              </a:rPr>
              <a:t>) is just a small sub-space (of measure zero) of the path space in Feynman’s formulation. </a:t>
            </a:r>
            <a:endParaRPr lang="en-US" dirty="0" smtClean="0"/>
          </a:p>
          <a:p>
            <a:pPr rtl="0" fontAlgn="base">
              <a:buFont typeface="Arial" pitchFamily="34" charset="0"/>
              <a:buChar char="•"/>
            </a:pPr>
            <a:r>
              <a:rPr lang="en-US" sz="1200" kern="1200" dirty="0" err="1" smtClean="0">
                <a:solidFill>
                  <a:schemeClr val="tx1"/>
                </a:solidFill>
                <a:latin typeface="Arial" charset="0"/>
                <a:ea typeface="+mn-ea"/>
                <a:cs typeface="+mn-cs"/>
              </a:rPr>
              <a:t>Tessendorf</a:t>
            </a:r>
            <a:r>
              <a:rPr lang="en-US" sz="1200" kern="1200" dirty="0" smtClean="0">
                <a:solidFill>
                  <a:schemeClr val="tx1"/>
                </a:solidFill>
                <a:latin typeface="Arial" charset="0"/>
                <a:ea typeface="+mn-ea"/>
                <a:cs typeface="+mn-cs"/>
              </a:rPr>
              <a:t> used Feynman’s path integral formulation to derive the solution of light transport in strongly forward scattering media.</a:t>
            </a:r>
            <a:endParaRPr lang="en-US" dirty="0" smtClean="0"/>
          </a:p>
          <a:p>
            <a:pPr rtl="0" fontAlgn="base">
              <a:buFont typeface="Arial" pitchFamily="34" charset="0"/>
              <a:buChar char="•"/>
            </a:pPr>
            <a:r>
              <a:rPr lang="en-US" sz="1200" kern="1200" dirty="0" smtClean="0">
                <a:solidFill>
                  <a:schemeClr val="tx1"/>
                </a:solidFill>
                <a:latin typeface="Arial" charset="0"/>
                <a:ea typeface="+mn-ea"/>
                <a:cs typeface="+mn-cs"/>
              </a:rPr>
              <a:t>This solution has been used for rendering by </a:t>
            </a:r>
            <a:r>
              <a:rPr lang="en-US" sz="1200" kern="1200" dirty="0" err="1" smtClean="0">
                <a:solidFill>
                  <a:schemeClr val="tx1"/>
                </a:solidFill>
                <a:latin typeface="Arial" charset="0"/>
                <a:ea typeface="+mn-ea"/>
                <a:cs typeface="+mn-cs"/>
              </a:rPr>
              <a:t>Premože</a:t>
            </a:r>
            <a:r>
              <a:rPr lang="en-US" sz="1200" kern="1200" dirty="0" smtClean="0">
                <a:solidFill>
                  <a:schemeClr val="tx1"/>
                </a:solidFill>
                <a:latin typeface="Arial" charset="0"/>
                <a:ea typeface="+mn-ea"/>
                <a:cs typeface="+mn-cs"/>
              </a:rPr>
              <a:t> and colleagues. </a:t>
            </a:r>
            <a:endParaRPr lang="en-US" dirty="0" smtClean="0"/>
          </a:p>
          <a:p>
            <a:pPr>
              <a:buFont typeface="Arial" pitchFamily="34" charset="0"/>
              <a:buChar char="•"/>
            </a:pPr>
            <a:endParaRPr lang="cs-CZ"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Bidirectional</a:t>
            </a:r>
            <a:r>
              <a:rPr lang="en-US" baseline="0" dirty="0" smtClean="0"/>
              <a:t> path tracing is based on combining many different path sampling techniques. </a:t>
            </a:r>
          </a:p>
          <a:p>
            <a:pPr>
              <a:buFont typeface="Arial" pitchFamily="34" charset="0"/>
              <a:buChar char="•"/>
            </a:pPr>
            <a:r>
              <a:rPr lang="en-US" baseline="0" dirty="0" smtClean="0"/>
              <a:t> It uses the path sampling from a path tracer and a light tracer.</a:t>
            </a:r>
            <a:endParaRPr lang="en-US" dirty="0" smtClean="0"/>
          </a:p>
          <a:p>
            <a:pPr>
              <a:buFont typeface="Arial" pitchFamily="34" charset="0"/>
              <a:buChar char="•"/>
            </a:pPr>
            <a:r>
              <a:rPr lang="en-US" dirty="0" smtClean="0"/>
              <a:t> And it adds the bidirectional path sampling techniques, where a full path is built </a:t>
            </a:r>
            <a:r>
              <a:rPr lang="en-US" baseline="0" dirty="0" smtClean="0"/>
              <a:t>by connecting a sub-path from the camera and from the light source.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pPr>
              <a:buFont typeface="Arial" pitchFamily="34" charset="0"/>
              <a:buChar char="•"/>
            </a:pPr>
            <a:r>
              <a:rPr lang="en-US" dirty="0" smtClean="0">
                <a:solidFill>
                  <a:schemeClr val="tx1"/>
                </a:solidFill>
              </a:rPr>
              <a:t> In fact, one single path can be sampled with the local sampling techniques in many different ways.</a:t>
            </a:r>
          </a:p>
          <a:p>
            <a:pPr>
              <a:buFont typeface="Arial" pitchFamily="34" charset="0"/>
              <a:buChar char="•"/>
            </a:pPr>
            <a:r>
              <a:rPr lang="en-US" dirty="0" smtClean="0">
                <a:solidFill>
                  <a:schemeClr val="tx1"/>
                </a:solidFill>
              </a:rPr>
              <a:t> This</a:t>
            </a:r>
            <a:r>
              <a:rPr lang="en-US" baseline="0" dirty="0" smtClean="0">
                <a:solidFill>
                  <a:schemeClr val="tx1"/>
                </a:solidFill>
              </a:rPr>
              <a:t> slide schematically shows all the possible bidirectional techniques that we can obtain by starting a path either on a light source or on the camera for an example path of length 4.</a:t>
            </a:r>
          </a:p>
          <a:p>
            <a:pPr>
              <a:buFont typeface="Arial" pitchFamily="34" charset="0"/>
              <a:buChar char="•"/>
            </a:pPr>
            <a:r>
              <a:rPr lang="en-US" baseline="0" dirty="0" smtClean="0">
                <a:solidFill>
                  <a:schemeClr val="tx1"/>
                </a:solidFill>
              </a:rPr>
              <a:t> The first two cases correspond to what a regular path tracer usually does (randomly hitting the light sources and explicit light source connections.)</a:t>
            </a:r>
          </a:p>
          <a:p>
            <a:pPr>
              <a:buFont typeface="Arial" pitchFamily="34" charset="0"/>
              <a:buChar char="•"/>
            </a:pPr>
            <a:r>
              <a:rPr lang="en-US" baseline="0" dirty="0" smtClean="0">
                <a:solidFill>
                  <a:schemeClr val="tx1"/>
                </a:solidFill>
              </a:rPr>
              <a:t> The last two are complementary to the first two and therefore correspond to light tracing.</a:t>
            </a:r>
          </a:p>
          <a:p>
            <a:pPr>
              <a:buFont typeface="Arial" pitchFamily="34" charset="0"/>
              <a:buChar char="•"/>
            </a:pPr>
            <a:r>
              <a:rPr lang="en-US" baseline="0" dirty="0" smtClean="0">
                <a:solidFill>
                  <a:schemeClr val="tx1"/>
                </a:solidFill>
              </a:rPr>
              <a:t> The techniques in between are the bidirectional techniques where a sub-path sampled from the camera is connected to a sub-path sampled from a light source. The different bidirectional techniques correspond to the different number of vertices at the camera and light sub-paths.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0" baseline="0" dirty="0" smtClean="0">
                <a:solidFill>
                  <a:schemeClr val="tx1"/>
                </a:solidFill>
              </a:rPr>
              <a:t> </a:t>
            </a:r>
            <a:r>
              <a:rPr lang="en-US" sz="1200" b="0" kern="1200" dirty="0" smtClean="0">
                <a:solidFill>
                  <a:schemeClr val="tx1"/>
                </a:solidFill>
                <a:latin typeface="Arial" charset="0"/>
                <a:ea typeface="+mn-ea"/>
                <a:cs typeface="+mn-cs"/>
              </a:rPr>
              <a:t>Each sampling technique importance samples a different subset of terms of the measurement contribution function.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However, in each of these</a:t>
            </a:r>
            <a:r>
              <a:rPr lang="en-US" sz="1200" b="0" kern="1200" baseline="0" dirty="0" smtClean="0">
                <a:solidFill>
                  <a:schemeClr val="tx1"/>
                </a:solidFill>
                <a:latin typeface="Arial" charset="0"/>
                <a:ea typeface="+mn-ea"/>
                <a:cs typeface="+mn-cs"/>
              </a:rPr>
              <a:t> techniques, there are some terms of the measurement contribution function that are not importance sampled.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The purely unidirectional techniques (top and bottom) do not importance sample the light emission and sensor sensitivity, respectively. Indeed, for example the technique at the top relies on randomly hitting a light source, without incorporating any information about the location of light sources in the scene.</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All the bidirectional techniques, that is, those that involve connection of two sub-paths, are usually unable to importance sample the terms associated with the connection edge.</a:t>
            </a:r>
            <a:endParaRPr lang="en-US" sz="1200" b="0" kern="1200" dirty="0" smtClean="0">
              <a:solidFill>
                <a:schemeClr val="tx1"/>
              </a:solidFill>
              <a:latin typeface="Arial" charset="0"/>
              <a:ea typeface="+mn-ea"/>
              <a:cs typeface="+mn-cs"/>
            </a:endParaRPr>
          </a:p>
          <a:p>
            <a:pPr>
              <a:buFont typeface="Arial" pitchFamily="34" charset="0"/>
              <a:buChar char="•"/>
            </a:pPr>
            <a:endParaRPr lang="en-US"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So</a:t>
            </a:r>
            <a:r>
              <a:rPr lang="en-US" sz="1200" b="0" kern="1200" baseline="0" dirty="0" smtClean="0">
                <a:solidFill>
                  <a:schemeClr val="tx1"/>
                </a:solidFill>
                <a:latin typeface="Arial" charset="0"/>
                <a:ea typeface="+mn-ea"/>
                <a:cs typeface="+mn-cs"/>
              </a:rPr>
              <a:t> we have many different techniques, b</a:t>
            </a:r>
            <a:r>
              <a:rPr lang="en-US" sz="1200" b="0" kern="1200" dirty="0" smtClean="0">
                <a:solidFill>
                  <a:schemeClr val="tx1"/>
                </a:solidFill>
                <a:latin typeface="Arial" charset="0"/>
                <a:ea typeface="+mn-ea"/>
                <a:cs typeface="+mn-cs"/>
              </a:rPr>
              <a:t>ut</a:t>
            </a:r>
            <a:r>
              <a:rPr lang="en-US" sz="1200" b="0" kern="1200" baseline="0" dirty="0" smtClean="0">
                <a:solidFill>
                  <a:schemeClr val="tx1"/>
                </a:solidFill>
                <a:latin typeface="Arial" charset="0"/>
                <a:ea typeface="+mn-ea"/>
                <a:cs typeface="+mn-cs"/>
              </a:rPr>
              <a:t> none of them is able to importance sample all of the terms of the measurement contribution function.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But because each technique fails at importance sampling a different term of the contribution function, they have complementary strong points and weaknesses.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It is exactly for this reason that bidirectional path tracing is built around the idea of taking the best of each of the techniques by combining them together using Multiple Importance Sampling.</a:t>
            </a:r>
            <a:endParaRPr lang="en-US" sz="1200" b="0" kern="1200" dirty="0" smtClean="0">
              <a:solidFill>
                <a:schemeClr val="tx1"/>
              </a:solidFill>
              <a:latin typeface="Arial" charset="0"/>
              <a:ea typeface="+mn-ea"/>
              <a:cs typeface="+mn-cs"/>
            </a:endParaRPr>
          </a:p>
          <a:p>
            <a:pPr>
              <a:buFont typeface="Arial" pitchFamily="34" charset="0"/>
              <a:buChar char="•"/>
            </a:pPr>
            <a:endParaRPr lang="en-US" sz="120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main idea of bidirectional path tracing is to use all of the sampling techniques</a:t>
            </a:r>
            <a:r>
              <a:rPr lang="en-US" baseline="0" dirty="0" smtClean="0"/>
              <a:t> above and combine them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 number of light</a:t>
            </a:r>
            <a:r>
              <a:rPr lang="en-US" baseline="0" dirty="0" smtClean="0"/>
              <a:t> transport algorithms exist, such as path tracing (PT), bidirectional path tracing (BPT), photon mapping (PM), or Metropolis light transport (MLT); and there are many variants of these algorithms.</a:t>
            </a:r>
            <a:endParaRPr lang="en-US" dirty="0" smtClean="0"/>
          </a:p>
          <a:p>
            <a:pPr>
              <a:buFont typeface="Arial" pitchFamily="34" charset="0"/>
              <a:buChar char="•"/>
            </a:pPr>
            <a:r>
              <a:rPr lang="en-US" dirty="0" smtClean="0"/>
              <a:t> However, the single most pressing issue</a:t>
            </a:r>
            <a:r>
              <a:rPr lang="en-US" baseline="0" dirty="0" smtClean="0"/>
              <a:t> with all of these solutions is that none of them really works for all practical scenes.</a:t>
            </a:r>
          </a:p>
          <a:p>
            <a:pPr>
              <a:buFont typeface="Arial" pitchFamily="34" charset="0"/>
              <a:buChar char="•"/>
            </a:pPr>
            <a:r>
              <a:rPr lang="en-US" baseline="0" dirty="0" smtClean="0"/>
              <a:t> In other words, these solutions are not </a:t>
            </a:r>
            <a:r>
              <a:rPr lang="en-US" b="1" baseline="0" dirty="0" smtClean="0"/>
              <a:t>robust</a:t>
            </a:r>
            <a:r>
              <a:rPr lang="en-US" b="0" baseline="0" dirty="0" smtClean="0"/>
              <a:t> enough</a:t>
            </a:r>
            <a:r>
              <a:rPr lang="en-US" baseline="0" dirty="0" smtClean="0"/>
              <a:t>.</a:t>
            </a:r>
          </a:p>
          <a:p>
            <a:pPr>
              <a:buFont typeface="Arial" pitchFamily="34" charset="0"/>
              <a:buChar char="•"/>
            </a:pPr>
            <a:r>
              <a:rPr lang="en-US" baseline="0" dirty="0" smtClean="0"/>
              <a:t> Robustness of a statistical estimator (such as our rendering process) is defined by Wolframs </a:t>
            </a:r>
            <a:r>
              <a:rPr lang="en-US" baseline="0" dirty="0" err="1" smtClean="0"/>
              <a:t>MathWorld</a:t>
            </a:r>
            <a:r>
              <a:rPr lang="en-US" baseline="0" dirty="0" smtClean="0"/>
              <a:t> as follows: “</a:t>
            </a:r>
            <a:r>
              <a:rPr lang="en-US" i="1" dirty="0" smtClean="0"/>
              <a:t>An estimation technique which is insensitive to small departures from the idealized assumptions which have been used to optimize the algorithm.”</a:t>
            </a:r>
            <a:endParaRPr lang="en-US" baseline="0" dirty="0" smtClean="0"/>
          </a:p>
          <a:p>
            <a:pPr>
              <a:buFont typeface="Arial" pitchFamily="34" charset="0"/>
              <a:buChar char="•"/>
            </a:pPr>
            <a:r>
              <a:rPr lang="en-US" baseline="0" dirty="0" smtClean="0"/>
              <a:t> In rendering, it means that a robust algorithm should be reasonably efficient for </a:t>
            </a:r>
            <a:r>
              <a:rPr lang="en-US" b="1" baseline="0" dirty="0" smtClean="0"/>
              <a:t>any</a:t>
            </a:r>
            <a:r>
              <a:rPr lang="en-US" baseline="0" dirty="0" smtClean="0"/>
              <a:t> input scene. The current light transport algorithms unfortunately do not exhibit this desirable feature.</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 basic implementation</a:t>
            </a:r>
            <a:r>
              <a:rPr lang="en-US" baseline="0" dirty="0" smtClean="0"/>
              <a:t> of BPT samples two independent sub-path, one from the light source and another form the camera. </a:t>
            </a:r>
          </a:p>
          <a:p>
            <a:pPr>
              <a:buFont typeface="Arial" pitchFamily="34" charset="0"/>
              <a:buChar char="•"/>
            </a:pPr>
            <a:r>
              <a:rPr lang="en-US" baseline="0" dirty="0" smtClean="0"/>
              <a:t> After that, the end points of these sub-paths are connected to generate a full path.</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Because the length of the camera and light sub-path is selected randomly, this procedure has a non-zero</a:t>
            </a:r>
            <a:r>
              <a:rPr lang="en-US" baseline="0" dirty="0" smtClean="0"/>
              <a:t> probability for generating this exact same path in many different ways, all shown in the boxes at the bottom.</a:t>
            </a:r>
          </a:p>
          <a:p>
            <a:pPr marL="171450" indent="-171450">
              <a:buFont typeface="Arial" panose="020B0604020202020204" pitchFamily="34" charset="0"/>
              <a:buChar char="•"/>
            </a:pPr>
            <a:r>
              <a:rPr lang="en-US" baseline="0" dirty="0" smtClean="0"/>
              <a:t>To evaluate the MIS weight of the generated path, we need to calculate the PDF of all these alternative sampling techniques, and plug them into the MIS formula.</a:t>
            </a:r>
          </a:p>
          <a:p>
            <a:pPr marL="171450" indent="-171450">
              <a:buFont typeface="Arial" panose="020B0604020202020204" pitchFamily="34" charset="0"/>
              <a:buChar char="•"/>
            </a:pPr>
            <a:r>
              <a:rPr lang="en-US" baseline="0" dirty="0" smtClean="0"/>
              <a:t>This is fairly straightforward with the PDF formulas given earlier.</a:t>
            </a:r>
          </a:p>
          <a:p>
            <a:pPr marL="171450" indent="-171450">
              <a:buFont typeface="Arial" panose="020B0604020202020204" pitchFamily="34" charset="0"/>
              <a:buChar char="•"/>
            </a:pPr>
            <a:r>
              <a:rPr lang="en-US" baseline="0" dirty="0" smtClean="0"/>
              <a:t>That’s really all for BPT – the basic idea is very simple.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69</a:t>
            </a:fld>
            <a:endParaRPr lang="en-US"/>
          </a:p>
        </p:txBody>
      </p:sp>
    </p:spTree>
    <p:extLst>
      <p:ext uri="{BB962C8B-B14F-4D97-AF65-F5344CB8AC3E}">
        <p14:creationId xmlns:p14="http://schemas.microsoft.com/office/powerpoint/2010/main" val="1049168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To speed up the calculation, in practice </a:t>
            </a:r>
            <a:r>
              <a:rPr lang="en-US" baseline="0" dirty="0" smtClean="0"/>
              <a:t>each vertex from the first sub-path is connected to each vertex of the second sub-path.</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This generates a full family of paths,</a:t>
            </a:r>
            <a:r>
              <a:rPr lang="en-US" baseline="0" dirty="0" smtClean="0"/>
              <a:t> some of which are shown above.</a:t>
            </a:r>
          </a:p>
          <a:p>
            <a:pPr>
              <a:buFont typeface="Arial" pitchFamily="34" charset="0"/>
              <a:buChar char="•"/>
            </a:pPr>
            <a:r>
              <a:rPr lang="en-US" baseline="0" dirty="0" smtClean="0"/>
              <a:t> Nonetheless, on a conceptual level, each of these paths is treated completely independently of all the other ones.</a:t>
            </a:r>
            <a:endParaRPr lang="en-US" dirty="0" smtClean="0"/>
          </a:p>
          <a:p>
            <a:pPr>
              <a:buFont typeface="Arial" pitchFamily="34" charset="0"/>
              <a:buChar char="•"/>
            </a:pPr>
            <a:r>
              <a:rPr lang="en-US" dirty="0" smtClean="0"/>
              <a:t> I really want to stress that this path reuse scheme is just an implementation detail</a:t>
            </a:r>
            <a:r>
              <a:rPr lang="en-US" baseline="0" dirty="0" smtClean="0"/>
              <a:t>. It does improve the efficiency thanks to the reuse of the sub-paths, but does not contribute to the robustness of BPT in any way.</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80</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Bidirectional path tracing is much more robust than path tracing,</a:t>
            </a:r>
            <a:r>
              <a:rPr lang="en-US" baseline="0" dirty="0" smtClean="0"/>
              <a:t> light tracing, or VPL rendering.</a:t>
            </a:r>
          </a:p>
          <a:p>
            <a:pPr>
              <a:buFont typeface="Arial" pitchFamily="34" charset="0"/>
              <a:buChar char="•"/>
            </a:pPr>
            <a:r>
              <a:rPr lang="en-US" baseline="0" dirty="0" smtClean="0"/>
              <a:t> However, it still struggles with some lighting effects, the most common of which are the </a:t>
            </a:r>
            <a:r>
              <a:rPr lang="en-US" baseline="0" dirty="0" err="1" smtClean="0"/>
              <a:t>specular</a:t>
            </a:r>
            <a:r>
              <a:rPr lang="en-US" baseline="0" dirty="0" smtClean="0"/>
              <a:t>-diffuse-</a:t>
            </a:r>
            <a:r>
              <a:rPr lang="en-US" baseline="0" dirty="0" err="1" smtClean="0"/>
              <a:t>specular</a:t>
            </a:r>
            <a:r>
              <a:rPr lang="en-US" baseline="0" dirty="0" smtClean="0"/>
              <a:t> (SDS) paths corresponding to reflected caustics – in this example the caustics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81</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usual,</a:t>
            </a:r>
            <a:r>
              <a:rPr lang="en-US" baseline="0" dirty="0" smtClean="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smtClean="0"/>
              <a:t> To see this, consider the example on the slide. We have a pool (diffuse – D) filler with water (</a:t>
            </a:r>
            <a:r>
              <a:rPr lang="en-US" baseline="0" dirty="0" err="1" smtClean="0"/>
              <a:t>specular</a:t>
            </a:r>
            <a:r>
              <a:rPr lang="en-US" baseline="0" dirty="0" smtClean="0"/>
              <a:t> – S), a pinhole camera, and a small light source.</a:t>
            </a:r>
          </a:p>
          <a:p>
            <a:pPr>
              <a:buFont typeface="Arial" pitchFamily="34" charset="0"/>
              <a:buChar char="•"/>
            </a:pPr>
            <a:r>
              <a:rPr lang="en-US" baseline="0" dirty="0" smtClean="0"/>
              <a:t> No path connections are possible because of the two </a:t>
            </a:r>
            <a:r>
              <a:rPr lang="en-US" baseline="0" dirty="0" err="1" smtClean="0"/>
              <a:t>specular</a:t>
            </a:r>
            <a:r>
              <a:rPr lang="en-US" baseline="0" dirty="0" smtClean="0"/>
              <a:t> vertices. Unidirectional sampling from the light source is not possible either because of the pinhole camera.</a:t>
            </a:r>
          </a:p>
          <a:p>
            <a:pPr>
              <a:buFont typeface="Arial" pitchFamily="34" charset="0"/>
              <a:buChar char="•"/>
            </a:pPr>
            <a:r>
              <a:rPr lang="en-US" baseline="0" dirty="0" smtClean="0"/>
              <a:t> So we are left with one single (unidirectional) path sampling technique that starts from the camera, and hopes to randomly strike the light source. It is not hard to see that the smaller the source, the lower the probability of hitting the source and the higher the estimator variance.</a:t>
            </a:r>
          </a:p>
          <a:p>
            <a:pPr>
              <a:buFont typeface="Arial" pitchFamily="34" charset="0"/>
              <a:buChar char="•"/>
            </a:pPr>
            <a:r>
              <a:rPr lang="en-US" baseline="0" dirty="0" smtClean="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82</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To sample SDS effects efficiently, we need to look for alternatives to local path sampling.</a:t>
            </a:r>
          </a:p>
          <a:p>
            <a:pPr>
              <a:buFont typeface="Arial" pitchFamily="34" charset="0"/>
              <a:buChar char="•"/>
            </a:pPr>
            <a:r>
              <a:rPr lang="en-US" dirty="0" smtClean="0"/>
              <a:t> One such alternative are</a:t>
            </a:r>
            <a:r>
              <a:rPr lang="en-US" baseline="0" dirty="0" smtClean="0"/>
              <a:t> global path sampling techniques that sample a path as a whole, as opposed to incrementally vertex-by-vertex. This is for example the case of Metropolis light transport and other Markov Chain Monte Carlo techniques. The issue is that the Markov chain of path mutations needs to be initialized with some path, and this path has to be generated somehow – and we’re back to local path sampling.</a:t>
            </a:r>
          </a:p>
          <a:p>
            <a:pPr>
              <a:buFont typeface="Arial" pitchFamily="34" charset="0"/>
              <a:buChar char="•"/>
            </a:pPr>
            <a:r>
              <a:rPr lang="en-US" baseline="0" dirty="0" smtClean="0"/>
              <a:t> We could also look for an entirely different solution of light transport, outside the classic path integral formulation. A popular example of this approach is photon mapping, which relies on density estimation.</a:t>
            </a:r>
          </a:p>
          <a:p>
            <a:pPr>
              <a:buFont typeface="Arial" pitchFamily="34" charset="0"/>
              <a:buChar char="•"/>
            </a:pPr>
            <a:r>
              <a:rPr lang="en-US" baseline="0" dirty="0" smtClean="0"/>
              <a:t> However, photon mapping is fairly inefficient at some lighting effects (such as diffuse inter-reflections) which are very efficiently handled by the path sampling techniques in BPT.</a:t>
            </a:r>
          </a:p>
          <a:p>
            <a:pPr>
              <a:buFont typeface="Arial" pitchFamily="34" charset="0"/>
              <a:buChar char="•"/>
            </a:pPr>
            <a:r>
              <a:rPr lang="en-US" baseline="0" dirty="0" smtClean="0"/>
              <a:t> So the vertex connection and merging algorithm reformulates photon mapping in the path integral framework, which enables a robust combination of photon mapping and BPT using Multiple Importance Sampling.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83</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a:buFont typeface="Arial" pitchFamily="34" charset="0"/>
              <a:buChar char="•"/>
            </a:pPr>
            <a:r>
              <a:rPr lang="en-US" dirty="0" smtClean="0"/>
              <a:t> T</a:t>
            </a:r>
            <a:r>
              <a:rPr lang="en-US" baseline="0" dirty="0" smtClean="0"/>
              <a:t>his example, we saw that </a:t>
            </a:r>
            <a:r>
              <a:rPr lang="en-US" baseline="0" dirty="0" err="1" smtClean="0"/>
              <a:t>bidrectional</a:t>
            </a:r>
            <a:r>
              <a:rPr lang="en-US" baseline="0" dirty="0" smtClean="0"/>
              <a:t> path tracing and photon mapping are pretty much complementary in terms of their strengths and weaknesses. BPT cannot do reflected caustics, but is really good at the overall diffuse illumination.</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86</a:t>
            </a:fld>
            <a:endParaRPr lang="bg-BG"/>
          </a:p>
        </p:txBody>
      </p:sp>
    </p:spTree>
    <p:extLst>
      <p:ext uri="{BB962C8B-B14F-4D97-AF65-F5344CB8AC3E}">
        <p14:creationId xmlns:p14="http://schemas.microsoft.com/office/powerpoint/2010/main" val="190890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dirty="0" smtClean="0">
                <a:solidFill>
                  <a:schemeClr val="tx1"/>
                </a:solidFill>
                <a:latin typeface="Arial" charset="0"/>
                <a:ea typeface="+mn-ea"/>
                <a:cs typeface="Arial" pitchFamily="34" charset="0"/>
              </a:rPr>
              <a:t> In the real world, light sources</a:t>
            </a:r>
            <a:r>
              <a:rPr lang="en-GB" sz="1200" kern="1200" baseline="0" dirty="0" smtClean="0">
                <a:solidFill>
                  <a:schemeClr val="tx1"/>
                </a:solidFill>
                <a:latin typeface="Arial" charset="0"/>
                <a:ea typeface="+mn-ea"/>
                <a:cs typeface="Arial" pitchFamily="34" charset="0"/>
              </a:rPr>
              <a:t> emit light particles, which travel in space, reflect at objects or scatter in volumetric media (potentially multiple times) until they are absorbed.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On their way, they might hit the sensor of the camera which will record the light contribution.</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vice versa for photon mapping.</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87</a:t>
            </a:fld>
            <a:endParaRPr lang="bg-BG"/>
          </a:p>
        </p:txBody>
      </p:sp>
    </p:spTree>
    <p:extLst>
      <p:ext uri="{BB962C8B-B14F-4D97-AF65-F5344CB8AC3E}">
        <p14:creationId xmlns:p14="http://schemas.microsoft.com/office/powerpoint/2010/main" val="4257758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By using multiple</a:t>
            </a:r>
            <a:r>
              <a:rPr lang="en-US" baseline="0" dirty="0" smtClean="0"/>
              <a:t> importance sampling to </a:t>
            </a:r>
            <a:r>
              <a:rPr lang="en-US" dirty="0" smtClean="0"/>
              <a:t>combine</a:t>
            </a:r>
            <a:r>
              <a:rPr lang="en-US" baseline="0" dirty="0" smtClean="0"/>
              <a:t> estimators from bidirectional path tracing and photon mapping, the </a:t>
            </a:r>
            <a:r>
              <a:rPr lang="en-US" dirty="0" smtClean="0"/>
              <a:t>algorithm I will talk</a:t>
            </a:r>
            <a:r>
              <a:rPr lang="en-US" baseline="0" dirty="0" smtClean="0"/>
              <a:t> about today automatically finds a good mixture of techniques for each individual light transport path, and produces a clean image in the same amount of time.</a:t>
            </a:r>
            <a:endParaRPr lang="en-US"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88</a:t>
            </a:fld>
            <a:endParaRPr lang="bg-BG"/>
          </a:p>
        </p:txBody>
      </p:sp>
    </p:spTree>
    <p:extLst>
      <p:ext uri="{BB962C8B-B14F-4D97-AF65-F5344CB8AC3E}">
        <p14:creationId xmlns:p14="http://schemas.microsoft.com/office/powerpoint/2010/main" val="1320538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41363"/>
            <a:ext cx="4937125" cy="3702050"/>
          </a:xfrm>
        </p:spPr>
      </p:sp>
      <p:sp>
        <p:nvSpPr>
          <p:cNvPr id="3" name="Zástupný symbol pro poznámky 2"/>
          <p:cNvSpPr>
            <a:spLocks noGrp="1"/>
          </p:cNvSpPr>
          <p:nvPr>
            <p:ph type="body" idx="1"/>
          </p:nvPr>
        </p:nvSpPr>
        <p:spPr/>
        <p:txBody>
          <a:bodyPr>
            <a:normAutofit/>
          </a:bodyPr>
          <a:lstStyle/>
          <a:p>
            <a:r>
              <a:rPr lang="en-US" dirty="0" smtClean="0"/>
              <a:t>However, even though both</a:t>
            </a:r>
            <a:r>
              <a:rPr lang="en-US" baseline="0" dirty="0" smtClean="0"/>
              <a:t> </a:t>
            </a:r>
            <a:r>
              <a:rPr lang="en-US" dirty="0" smtClean="0"/>
              <a:t>methods have been published more than 15 years ago, neither a</a:t>
            </a:r>
            <a:r>
              <a:rPr lang="en-US" baseline="0" dirty="0" smtClean="0"/>
              <a:t> rigorous analysis of their relative performance nor an</a:t>
            </a:r>
            <a:r>
              <a:rPr lang="en-US" dirty="0" smtClean="0"/>
              <a:t> efficient</a:t>
            </a:r>
            <a:r>
              <a:rPr lang="en-US" baseline="0" dirty="0" smtClean="0"/>
              <a:t> combination had been shown until very recently. The reason for this is that BPT and PM have originally been defined in different theoretical frameworks – BPT as a standard Monte Carlo estimator to the path integral, and PM as an outgoing radiance estimator based on photon density estimation.</a:t>
            </a:r>
          </a:p>
          <a:p>
            <a:endParaRPr lang="en-US" baseline="0" dirty="0" smtClean="0"/>
          </a:p>
          <a:p>
            <a:r>
              <a:rPr lang="en-US" baseline="0" dirty="0" smtClean="0"/>
              <a:t>The first step toward combining these two methods is to put them in the same mathematical framework. We choose </a:t>
            </a:r>
            <a:r>
              <a:rPr lang="en-US" baseline="0" dirty="0" err="1" smtClean="0"/>
              <a:t>Veach’s</a:t>
            </a:r>
            <a:r>
              <a:rPr lang="en-US" baseline="0" dirty="0" smtClean="0"/>
              <a:t> path integral formulation of light transport, as it has a number of good properties and also because BPT is already naturally defined in this framework.</a:t>
            </a:r>
          </a:p>
          <a:p>
            <a:endParaRPr lang="en-US" baseline="0" dirty="0" smtClean="0"/>
          </a:p>
          <a:p>
            <a:r>
              <a:rPr lang="en-US" baseline="0" dirty="0" smtClean="0"/>
              <a:t>We need two key ingredients: (1) express PM as a sampling technique that constructs light transport paths that connect the light sources to the camera, and (2) derive the probability densities for paths sampled with this technique. This will give us a basis for reasoning about the relative efficiency of BPT and PM. And more importantly, it will lay the ground for combining their corresponding estimators via </a:t>
            </a:r>
            <a:r>
              <a:rPr lang="en-US" b="0" i="1" baseline="0" dirty="0" smtClean="0"/>
              <a:t>multiple importance sampling</a:t>
            </a:r>
            <a:r>
              <a:rPr lang="en-US" baseline="0" dirty="0" smtClean="0"/>
              <a:t>.</a:t>
            </a:r>
            <a:endParaRPr lang="en-US"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that we </a:t>
            </a:r>
            <a:r>
              <a:rPr lang="en-US" dirty="0" smtClean="0"/>
              <a:t>have </a:t>
            </a:r>
            <a:r>
              <a:rPr lang="en-US" baseline="0" dirty="0" smtClean="0"/>
              <a:t>formulated the vertex merging path sampling technique, we can put it side by side with the already available techniques in BPT. There are two ways to sample a length-4 path unidirectionally, and four ways to sample it via vertex connection. Vertex merging adds five new ways to sample the path, corresponding to merging at the five individual path vertices. In practice, we can avoid merging at the light source and the camera, as directly evaluating emission and sensitivity is usually cheap.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with so many ways to sample the same light transport path, a question naturally arises in the mind of the curious: </a:t>
            </a:r>
            <a:r>
              <a:rPr lang="en-US" b="1" baseline="0" dirty="0" smtClean="0"/>
              <a:t>which technique is the most efficient for what types of paths?</a:t>
            </a:r>
            <a:endParaRPr lang="en-US" b="1" dirty="0" smtClean="0"/>
          </a:p>
          <a:p>
            <a:endParaRPr lang="en-US" b="1" dirty="0"/>
          </a:p>
        </p:txBody>
      </p:sp>
      <p:sp>
        <p:nvSpPr>
          <p:cNvPr id="4" name="Slide Number Placeholder 3"/>
          <p:cNvSpPr>
            <a:spLocks noGrp="1"/>
          </p:cNvSpPr>
          <p:nvPr>
            <p:ph type="sldNum" sz="quarter" idx="10"/>
          </p:nvPr>
        </p:nvSpPr>
        <p:spPr/>
        <p:txBody>
          <a:bodyPr/>
          <a:lstStyle/>
          <a:p>
            <a:pPr>
              <a:defRPr/>
            </a:pPr>
            <a:fld id="{CFADDBDE-B1B7-4D15-9AE0-51FFA4A85B27}" type="slidenum">
              <a:rPr lang="bg-BG" smtClean="0"/>
              <a:pPr>
                <a:defRPr/>
              </a:pPr>
              <a:t>90</a:t>
            </a:fld>
            <a:endParaRPr lang="bg-BG"/>
          </a:p>
        </p:txBody>
      </p:sp>
    </p:spTree>
    <p:extLst>
      <p:ext uri="{BB962C8B-B14F-4D97-AF65-F5344CB8AC3E}">
        <p14:creationId xmlns:p14="http://schemas.microsoft.com/office/powerpoint/2010/main" val="3708996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We have set up this test scene which is filled with </a:t>
            </a:r>
            <a:r>
              <a:rPr lang="en-US" baseline="0" dirty="0" smtClean="0"/>
              <a:t>rare, forward scattering fog. </a:t>
            </a:r>
          </a:p>
          <a:p>
            <a:pPr marL="171450" indent="-171450">
              <a:buFont typeface="Arial" panose="020B0604020202020204" pitchFamily="34" charset="0"/>
              <a:buChar char="•"/>
            </a:pPr>
            <a:r>
              <a:rPr lang="en-US" baseline="0" dirty="0" smtClean="0"/>
              <a:t>There are two spheres filled with a dense back-scattering medium.</a:t>
            </a:r>
          </a:p>
          <a:p>
            <a:pPr marL="171450" indent="-171450">
              <a:buFont typeface="Arial" panose="020B0604020202020204" pitchFamily="34" charset="0"/>
              <a:buChar char="•"/>
            </a:pPr>
            <a:r>
              <a:rPr lang="en-US" baseline="0" dirty="0" smtClean="0"/>
              <a:t>And the scene is illuminated almost entirely by caustic lighting.</a:t>
            </a:r>
            <a:endParaRPr lang="cs-CZ" dirty="0"/>
          </a:p>
        </p:txBody>
      </p:sp>
    </p:spTree>
    <p:extLst>
      <p:ext uri="{BB962C8B-B14F-4D97-AF65-F5344CB8AC3E}">
        <p14:creationId xmlns:p14="http://schemas.microsoft.com/office/powerpoint/2010/main" val="1037538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For the algorithm comparison, we again consider only transport</a:t>
            </a:r>
            <a:r>
              <a:rPr lang="en-US" baseline="0" dirty="0" smtClean="0"/>
              <a:t> in media.</a:t>
            </a:r>
            <a:endParaRPr lang="cs-CZ" dirty="0"/>
          </a:p>
        </p:txBody>
      </p:sp>
    </p:spTree>
    <p:extLst>
      <p:ext uri="{BB962C8B-B14F-4D97-AF65-F5344CB8AC3E}">
        <p14:creationId xmlns:p14="http://schemas.microsoft.com/office/powerpoint/2010/main" val="2966401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And here’s how</a:t>
            </a:r>
            <a:r>
              <a:rPr lang="en-US" baseline="0" dirty="0" smtClean="0"/>
              <a:t> the previous work does.</a:t>
            </a:r>
            <a:endParaRPr lang="en-US" dirty="0" smtClean="0"/>
          </a:p>
          <a:p>
            <a:pPr marL="171450" indent="-171450">
              <a:buFont typeface="Arial" panose="020B0604020202020204" pitchFamily="34" charset="0"/>
              <a:buChar char="•"/>
            </a:pPr>
            <a:r>
              <a:rPr lang="en-US" dirty="0" smtClean="0"/>
              <a:t>The</a:t>
            </a:r>
            <a:r>
              <a:rPr lang="en-US" baseline="0" dirty="0" smtClean="0"/>
              <a:t> point-point estimator, which is equivalent to volumetric photon mapping without ray marching, does a pretty good job at rendering the dense spheres but cannot handle the sparser fog.</a:t>
            </a:r>
          </a:p>
          <a:p>
            <a:pPr marL="171450" indent="-171450">
              <a:buFont typeface="Arial" panose="020B0604020202020204" pitchFamily="34" charset="0"/>
              <a:buChar char="•"/>
            </a:pPr>
            <a:r>
              <a:rPr lang="en-US" baseline="0" dirty="0" smtClean="0"/>
              <a:t>The point-beam estimator, or the beam radiance estimate, does a much better job at rendering the fog, though it still fairly noisy as you can see in the inset.</a:t>
            </a:r>
          </a:p>
          <a:p>
            <a:pPr marL="171450" indent="-171450">
              <a:buFont typeface="Arial" panose="020B0604020202020204" pitchFamily="34" charset="0"/>
              <a:buChar char="•"/>
            </a:pPr>
            <a:r>
              <a:rPr lang="en-US" baseline="0" dirty="0" smtClean="0"/>
              <a:t>The beam-beam estimator, or photon beams, provides excellent results for the fog, bug the spheres suffer from some nasty noisy artifacts.</a:t>
            </a:r>
          </a:p>
          <a:p>
            <a:pPr marL="171450" indent="-171450">
              <a:buFont typeface="Arial" panose="020B0604020202020204" pitchFamily="34" charset="0"/>
              <a:buChar char="•"/>
            </a:pPr>
            <a:r>
              <a:rPr lang="en-US" baseline="0" dirty="0" err="1" smtClean="0"/>
              <a:t>Bidir</a:t>
            </a:r>
            <a:r>
              <a:rPr lang="en-US" baseline="0" dirty="0" smtClean="0"/>
              <a:t> handles the fog quite well, though not as well as the photon beams. It produces bad artifacts in the dense spheres because much of the illumination there is essentially a reflected caustic.</a:t>
            </a:r>
          </a:p>
        </p:txBody>
      </p:sp>
    </p:spTree>
    <p:extLst>
      <p:ext uri="{BB962C8B-B14F-4D97-AF65-F5344CB8AC3E}">
        <p14:creationId xmlns:p14="http://schemas.microsoft.com/office/powerpoint/2010/main" val="1866481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O</a:t>
            </a:r>
            <a:r>
              <a:rPr lang="en-US" baseline="0" dirty="0" smtClean="0"/>
              <a:t>ur algorithm is able to take the best from the individual techniques to produce a much cleaner image.</a:t>
            </a:r>
            <a:endParaRPr lang="cs-CZ" dirty="0"/>
          </a:p>
        </p:txBody>
      </p:sp>
    </p:spTree>
    <p:extLst>
      <p:ext uri="{BB962C8B-B14F-4D97-AF65-F5344CB8AC3E}">
        <p14:creationId xmlns:p14="http://schemas.microsoft.com/office/powerpoint/2010/main" val="543076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Let’s go back to the results of the previous work</a:t>
            </a:r>
            <a:r>
              <a:rPr lang="en-US" baseline="0" dirty="0" smtClean="0"/>
              <a:t> and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 and let’s start replacing it by the weighted contribution of the individual estimators to our combined</a:t>
            </a:r>
            <a:r>
              <a:rPr lang="en-US" baseline="0" dirty="0" smtClean="0"/>
              <a:t> result</a:t>
            </a:r>
            <a:r>
              <a:rPr lang="en-US" dirty="0" smtClean="0"/>
              <a:t>.</a:t>
            </a:r>
          </a:p>
          <a:p>
            <a:pPr marL="171450" indent="-171450">
              <a:buFont typeface="Arial" panose="020B0604020202020204" pitchFamily="34" charset="0"/>
              <a:buChar char="•"/>
            </a:pPr>
            <a:r>
              <a:rPr lang="en-US" dirty="0" smtClean="0"/>
              <a:t>PP, PB, BB, BPT.</a:t>
            </a:r>
          </a:p>
          <a:p>
            <a:pPr marL="171450" indent="-171450">
              <a:buFont typeface="Arial" panose="020B0604020202020204" pitchFamily="34" charset="0"/>
              <a:buChar char="•"/>
            </a:pPr>
            <a:r>
              <a:rPr lang="en-US" baseline="0" dirty="0" smtClean="0"/>
              <a:t>We see that most of the image is made up from the contributions from the point-beam and beam-beam estimators, where the point-beam takes care of rendering the dense, back-scattering spheres, and the beam-beam estimator renders the rarer fog. </a:t>
            </a:r>
          </a:p>
          <a:p>
            <a:pPr marL="171450" indent="-171450">
              <a:buFont typeface="Arial" panose="020B0604020202020204" pitchFamily="34" charset="0"/>
              <a:buChar char="•"/>
            </a:pPr>
            <a:r>
              <a:rPr lang="en-US" baseline="0" dirty="0" smtClean="0"/>
              <a:t>Bidirectional path tracing contributes mostly the surface-to-medium transport, which is visible as the blue tint of the right sphere.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The light particles travel along trajectories that we call “light transport paths”.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In an environment consisting of surfaces and media with constant index of refraction, these paths are polylines whose vertices correspond to reflection at surfaces or scattering events in media, and the straight edges correspond to light travelling the in the space.</a:t>
            </a:r>
            <a:endParaRPr lang="en-GB" sz="1200" kern="1200" dirty="0" smtClean="0">
              <a:solidFill>
                <a:schemeClr val="tx1"/>
              </a:solidFill>
              <a:latin typeface="Arial" charset="0"/>
              <a:ea typeface="+mn-ea"/>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final response of the camera is due to</a:t>
            </a:r>
            <a:r>
              <a:rPr lang="en-US" baseline="0" dirty="0" smtClean="0"/>
              <a:t> all the light particles – travelling over all possible paths – that hit the camera sensor during the shutter open period.</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path integral</a:t>
            </a:r>
            <a:r>
              <a:rPr lang="en-US" baseline="0" dirty="0" smtClean="0"/>
              <a:t> formulation of light transport is nothing but a mathematical formulation of this simple physical idea.</a:t>
            </a:r>
          </a:p>
          <a:p>
            <a:pPr>
              <a:buFont typeface="Arial" pitchFamily="34" charset="0"/>
              <a:buChar char="•"/>
            </a:pPr>
            <a:r>
              <a:rPr lang="en-US" baseline="0" dirty="0" smtClean="0"/>
              <a:t> The camera response (which, in image synthesis will be the value of a pixel) is written as an integral over all light transport paths of all lengths in the scene.</a:t>
            </a:r>
          </a:p>
          <a:p>
            <a:pPr>
              <a:buFont typeface="Arial" pitchFamily="34" charset="0"/>
              <a:buChar char="•"/>
            </a:pPr>
            <a:r>
              <a:rPr lang="en-US" baseline="0" dirty="0" smtClean="0"/>
              <a:t> The integrand of this integral is the so called “measurement contribution function”.</a:t>
            </a:r>
          </a:p>
          <a:p>
            <a:pPr>
              <a:buFont typeface="Arial" pitchFamily="34" charset="0"/>
              <a:buChar char="•"/>
            </a:pPr>
            <a:r>
              <a:rPr lang="en-US" baseline="0" dirty="0" smtClean="0"/>
              <a:t> The measurement contribution function of a given path encompasses the “amount” of light emitted along the path, the light carrying capacity of the path, and the sensitivity of the sensor to light brought along the path.</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Let us now look at a</a:t>
            </a:r>
            <a:r>
              <a:rPr lang="en-US" baseline="0" dirty="0" smtClean="0"/>
              <a:t> more formal definition of the measurement contribution for a light path.</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As I already mentioned, a light transport path is a polyline with vertices corresponding to light reflection on surfaces or scattering in media.</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We write the path (of length </a:t>
            </a:r>
            <a:r>
              <a:rPr lang="en-US" i="1" baseline="0" dirty="0" smtClean="0"/>
              <a:t>k</a:t>
            </a:r>
            <a:r>
              <a:rPr lang="en-US" baseline="0" dirty="0" smtClean="0"/>
              <a:t>) simply as a sequence of vertices, in the order of light flow. So the first vertex, </a:t>
            </a:r>
            <a:r>
              <a:rPr lang="en-US" i="1" baseline="0" dirty="0" smtClean="0"/>
              <a:t>x</a:t>
            </a:r>
            <a:r>
              <a:rPr lang="en-US" baseline="-25000" dirty="0" smtClean="0"/>
              <a:t>0</a:t>
            </a:r>
            <a:r>
              <a:rPr lang="en-US" baseline="0" dirty="0" smtClean="0"/>
              <a:t>, corresponds to light emission at the light source and the last vertex, </a:t>
            </a:r>
            <a:r>
              <a:rPr lang="en-US" i="1" baseline="0" dirty="0" err="1" smtClean="0"/>
              <a:t>x</a:t>
            </a:r>
            <a:r>
              <a:rPr lang="en-US" i="1" baseline="-25000" dirty="0" err="1" smtClean="0"/>
              <a:t>k</a:t>
            </a:r>
            <a:r>
              <a:rPr lang="en-US" baseline="0" dirty="0" smtClean="0"/>
              <a:t>, to light measurement at the sensor.</a:t>
            </a: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The</a:t>
            </a:r>
            <a:r>
              <a:rPr lang="en-US" baseline="0" dirty="0" smtClean="0"/>
              <a:t> measurement contribution function </a:t>
            </a:r>
            <a:r>
              <a:rPr lang="en-US" i="1" baseline="0" dirty="0" smtClean="0"/>
              <a:t>f</a:t>
            </a:r>
            <a:r>
              <a:rPr lang="en-US" baseline="0" dirty="0" smtClean="0"/>
              <a:t>(</a:t>
            </a:r>
            <a:r>
              <a:rPr lang="en-US" i="1" baseline="0" dirty="0" smtClean="0"/>
              <a:t>x</a:t>
            </a:r>
            <a:r>
              <a:rPr lang="en-US" baseline="0" dirty="0" smtClean="0"/>
              <a:t>)</a:t>
            </a:r>
            <a:r>
              <a:rPr lang="en-US" dirty="0" smtClean="0"/>
              <a:t> for a path </a:t>
            </a:r>
            <a:r>
              <a:rPr lang="en-US" i="1" dirty="0" smtClean="0"/>
              <a:t>x</a:t>
            </a:r>
            <a:r>
              <a:rPr lang="en-US" dirty="0" smtClean="0"/>
              <a:t> is defined</a:t>
            </a:r>
            <a:r>
              <a:rPr lang="en-US" baseline="0" dirty="0" smtClean="0"/>
              <a:t> as the emitted radiance </a:t>
            </a:r>
            <a:r>
              <a:rPr lang="en-US" i="1" baseline="0" dirty="0" smtClean="0">
                <a:latin typeface="Cambria Math" pitchFamily="18" charset="0"/>
                <a:ea typeface="Cambria Math" pitchFamily="18" charset="0"/>
              </a:rPr>
              <a:t>L</a:t>
            </a:r>
            <a:r>
              <a:rPr lang="en-US" baseline="-25000" dirty="0" smtClean="0">
                <a:latin typeface="Cambria Math" pitchFamily="18" charset="0"/>
                <a:ea typeface="Cambria Math" pitchFamily="18" charset="0"/>
              </a:rPr>
              <a:t>e</a:t>
            </a:r>
            <a:r>
              <a:rPr lang="en-US" baseline="0" dirty="0" smtClean="0"/>
              <a:t> at the first vertex, times the sensitivity (or “emitted importance”) </a:t>
            </a:r>
            <a:r>
              <a:rPr lang="en-US" sz="1200" i="1" dirty="0" smtClean="0">
                <a:solidFill>
                  <a:schemeClr val="bg1"/>
                </a:solidFill>
                <a:latin typeface="Cambria Math"/>
              </a:rPr>
              <a:t>W</a:t>
            </a:r>
            <a:r>
              <a:rPr lang="en-US" sz="1200" baseline="-25000" dirty="0" smtClean="0">
                <a:solidFill>
                  <a:schemeClr val="bg1"/>
                </a:solidFill>
                <a:latin typeface="Cambria Math"/>
              </a:rPr>
              <a:t>e</a:t>
            </a:r>
            <a:r>
              <a:rPr lang="en-US" sz="1200" dirty="0" smtClean="0">
                <a:solidFill>
                  <a:schemeClr val="bg1"/>
                </a:solidFill>
                <a:latin typeface="Cambria Math"/>
              </a:rPr>
              <a:t> </a:t>
            </a:r>
            <a:r>
              <a:rPr lang="en-US" baseline="0" dirty="0" smtClean="0"/>
              <a:t>at the last vertex, times the path throughput </a:t>
            </a:r>
            <a:r>
              <a:rPr lang="en-US" i="1" baseline="0" dirty="0" smtClean="0"/>
              <a:t>T</a:t>
            </a:r>
            <a:r>
              <a:rPr lang="en-US" i="0" baseline="0" dirty="0" smtClean="0"/>
              <a:t>(</a:t>
            </a:r>
            <a:r>
              <a:rPr lang="en-US" i="1" baseline="0" dirty="0" smtClean="0"/>
              <a:t>x</a:t>
            </a:r>
            <a:r>
              <a:rPr lang="en-US" i="0" baseline="0" dirty="0" smtClean="0"/>
              <a:t>)</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throughput is a product of the geometry term </a:t>
            </a:r>
            <a:r>
              <a:rPr lang="en-US" i="1" baseline="0" dirty="0" smtClean="0"/>
              <a:t>G</a:t>
            </a:r>
            <a:r>
              <a:rPr lang="en-US" baseline="0" dirty="0" smtClean="0"/>
              <a:t> and volume transmittance </a:t>
            </a:r>
            <a:r>
              <a:rPr lang="en-US" i="1" baseline="0" dirty="0" err="1" smtClean="0"/>
              <a:t>T</a:t>
            </a:r>
            <a:r>
              <a:rPr lang="en-US" i="0" baseline="-25000" dirty="0" err="1" smtClean="0"/>
              <a:t>r</a:t>
            </a:r>
            <a:r>
              <a:rPr lang="en-US" i="1" baseline="0" dirty="0" smtClean="0"/>
              <a:t> </a:t>
            </a:r>
            <a:r>
              <a:rPr lang="en-US" baseline="0" dirty="0" smtClean="0"/>
              <a:t>for each path edge, and reflection/scattering terms for each interior path vertex.</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geometry term measures the differential throughput along an edge and is essentially a point-to-point form factor.</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transmittance </a:t>
            </a:r>
            <a:r>
              <a:rPr lang="en-US" i="1" baseline="0" dirty="0" err="1" smtClean="0"/>
              <a:t>T</a:t>
            </a:r>
            <a:r>
              <a:rPr lang="en-US" i="0" baseline="-25000" dirty="0" err="1" smtClean="0"/>
              <a:t>r</a:t>
            </a:r>
            <a:r>
              <a:rPr lang="en-US" i="0" baseline="-25000" dirty="0" smtClean="0"/>
              <a:t> </a:t>
            </a:r>
            <a:r>
              <a:rPr lang="en-US" baseline="0" dirty="0" smtClean="0"/>
              <a:t>tells us how much light is </a:t>
            </a:r>
            <a:r>
              <a:rPr lang="en-US" i="1" baseline="0" dirty="0" smtClean="0"/>
              <a:t>not</a:t>
            </a:r>
            <a:r>
              <a:rPr lang="en-US" i="0" baseline="0" dirty="0" smtClean="0"/>
              <a:t> attenuated due to medium absorption and out-scattering.</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CG III (NPGR010) - J. Křivánek 2015</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0246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892879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6009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4372917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163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342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7918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575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7404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6720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CG III (NPGR010) - J. Křivánek 2015</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7118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143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8362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prstClr val="black"/>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381328"/>
            <a:ext cx="2133600" cy="457200"/>
          </a:xfrm>
          <a:ln/>
        </p:spPr>
        <p:txBody>
          <a:bodyPr/>
          <a:lstStyle>
            <a:lvl1pPr>
              <a:defRPr/>
            </a:lvl1pPr>
          </a:lstStyle>
          <a:p>
            <a:pPr>
              <a:defRPr/>
            </a:pPr>
            <a:endParaRPr lang="en-US" altLang="en-US" dirty="0">
              <a:solidFill>
                <a:prstClr val="black"/>
              </a:solidFill>
            </a:endParaRPr>
          </a:p>
        </p:txBody>
      </p:sp>
      <p:sp>
        <p:nvSpPr>
          <p:cNvPr id="5" name="Rectangle 5"/>
          <p:cNvSpPr>
            <a:spLocks noGrp="1" noChangeArrowheads="1"/>
          </p:cNvSpPr>
          <p:nvPr>
            <p:ph type="ftr" sz="quarter" idx="11"/>
          </p:nvPr>
        </p:nvSpPr>
        <p:spPr>
          <a:xfrm>
            <a:off x="1403648" y="6381328"/>
            <a:ext cx="6336704" cy="457200"/>
          </a:xfrm>
          <a:ln/>
        </p:spPr>
        <p:txBody>
          <a:bodyPr/>
          <a:lstStyle>
            <a:lvl1pPr>
              <a:defRPr sz="1100">
                <a:latin typeface="+mn-lt"/>
              </a:defRPr>
            </a:lvl1pPr>
          </a:lstStyle>
          <a:p>
            <a:pPr>
              <a:defRPr/>
            </a:pPr>
            <a:r>
              <a:rPr lang="cs-CZ" altLang="en-US" smtClean="0">
                <a:solidFill>
                  <a:prstClr val="black"/>
                </a:solidFill>
              </a:rPr>
              <a:t>CG III (NPGR010) - J. Křivánek 2015</a:t>
            </a:r>
            <a:endParaRPr lang="en-US" altLang="en-US" dirty="0">
              <a:solidFill>
                <a:prstClr val="black"/>
              </a:solidFill>
            </a:endParaRPr>
          </a:p>
        </p:txBody>
      </p:sp>
      <p:sp>
        <p:nvSpPr>
          <p:cNvPr id="6" name="Rectangle 6"/>
          <p:cNvSpPr>
            <a:spLocks noGrp="1" noChangeArrowheads="1"/>
          </p:cNvSpPr>
          <p:nvPr>
            <p:ph type="sldNum" sz="quarter" idx="12"/>
          </p:nvPr>
        </p:nvSpPr>
        <p:spPr>
          <a:xfrm>
            <a:off x="6553200" y="6381328"/>
            <a:ext cx="2133600" cy="457200"/>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284984"/>
            <a:ext cx="2483768" cy="3573016"/>
          </a:xfrm>
          <a:prstGeom prst="rect">
            <a:avLst/>
          </a:prstGeom>
          <a:noFill/>
        </p:spPr>
      </p:pic>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64232" y="6248400"/>
            <a:ext cx="2895600" cy="457200"/>
          </a:xfrm>
          <a:ln/>
        </p:spPr>
        <p:txBody>
          <a:bodyPr/>
          <a:lstStyle>
            <a:lvl1pPr>
              <a:defRPr/>
            </a:lvl1pPr>
          </a:lstStyle>
          <a:p>
            <a:pPr>
              <a:defRPr/>
            </a:pPr>
            <a:r>
              <a:rPr lang="en-US" altLang="en-US" smtClean="0">
                <a:solidFill>
                  <a:prstClr val="black"/>
                </a:solidFill>
              </a:rPr>
              <a:t>CG III (NPGR010) - J. Křivánek 2015</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187573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310278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CG III (NPGR010) - J. Křivánek 2015</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CG III (NPGR010) - J. Křivánek 2015</a:t>
            </a:r>
            <a:endParaRPr lang="en-US" altLang="en-US"/>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extLst>
      <p:ext uri="{BB962C8B-B14F-4D97-AF65-F5344CB8AC3E}">
        <p14:creationId xmlns:p14="http://schemas.microsoft.com/office/powerpoint/2010/main" val="3023733741"/>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403648" y="6248400"/>
            <a:ext cx="633670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solidFill>
                  <a:prstClr val="black"/>
                </a:solidFill>
              </a:rPr>
              <a:t>CG III (NPGR010) - J. Křivánek 2015</a:t>
            </a:r>
            <a:endParaRPr lang="en-US" altLang="en-US">
              <a:solidFill>
                <a:prstClr val="black"/>
              </a:solidFill>
            </a:endParaRP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solidFill>
                  <a:prstClr val="black"/>
                </a:solidFill>
              </a:rPr>
              <a:pPr>
                <a:defRPr/>
              </a:pPr>
              <a:t>‹#›</a:t>
            </a:fld>
            <a:endParaRPr lang="en-US" altLang="en-US">
              <a:solidFill>
                <a:prstClr val="black"/>
              </a:solidFill>
            </a:endParaRPr>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wmf"/><Relationship Id="rId5" Type="http://schemas.openxmlformats.org/officeDocument/2006/relationships/oleObject" Target="../embeddings/oleObject5.bin"/><Relationship Id="rId4" Type="http://schemas.openxmlformats.org/officeDocument/2006/relationships/image" Target="../media/image13.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6.wmf"/></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2.png"/><Relationship Id="rId5" Type="http://schemas.openxmlformats.org/officeDocument/2006/relationships/image" Target="../media/image23.w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8.wmf"/><Relationship Id="rId18" Type="http://schemas.openxmlformats.org/officeDocument/2006/relationships/oleObject" Target="../embeddings/oleObject16.bin"/><Relationship Id="rId3" Type="http://schemas.openxmlformats.org/officeDocument/2006/relationships/notesSlide" Target="../notesSlides/notesSlide9.xml"/><Relationship Id="rId21" Type="http://schemas.openxmlformats.org/officeDocument/2006/relationships/image" Target="../media/image32.wmf"/><Relationship Id="rId7" Type="http://schemas.openxmlformats.org/officeDocument/2006/relationships/image" Target="../media/image25.wmf"/><Relationship Id="rId12" Type="http://schemas.openxmlformats.org/officeDocument/2006/relationships/oleObject" Target="../embeddings/oleObject13.bin"/><Relationship Id="rId17" Type="http://schemas.openxmlformats.org/officeDocument/2006/relationships/image" Target="../media/image30.w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27.wmf"/><Relationship Id="rId5" Type="http://schemas.openxmlformats.org/officeDocument/2006/relationships/image" Target="../media/image24.wmf"/><Relationship Id="rId15" Type="http://schemas.openxmlformats.org/officeDocument/2006/relationships/image" Target="../media/image29.wmf"/><Relationship Id="rId10" Type="http://schemas.openxmlformats.org/officeDocument/2006/relationships/oleObject" Target="../embeddings/oleObject12.bin"/><Relationship Id="rId19" Type="http://schemas.openxmlformats.org/officeDocument/2006/relationships/image" Target="../media/image31.wmf"/><Relationship Id="rId4" Type="http://schemas.openxmlformats.org/officeDocument/2006/relationships/oleObject" Target="../embeddings/oleObject9.bin"/><Relationship Id="rId9" Type="http://schemas.openxmlformats.org/officeDocument/2006/relationships/image" Target="../media/image26.wmf"/><Relationship Id="rId14" Type="http://schemas.openxmlformats.org/officeDocument/2006/relationships/oleObject" Target="../embeddings/oleObject14.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7.wmf"/><Relationship Id="rId3" Type="http://schemas.openxmlformats.org/officeDocument/2006/relationships/notesSlide" Target="../notesSlides/notesSlide10.xml"/><Relationship Id="rId7" Type="http://schemas.openxmlformats.org/officeDocument/2006/relationships/image" Target="../media/image34.wmf"/><Relationship Id="rId12"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9.bin"/><Relationship Id="rId11" Type="http://schemas.openxmlformats.org/officeDocument/2006/relationships/image" Target="../media/image36.wmf"/><Relationship Id="rId5" Type="http://schemas.openxmlformats.org/officeDocument/2006/relationships/image" Target="../media/image33.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35.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3.wmf"/><Relationship Id="rId5" Type="http://schemas.openxmlformats.org/officeDocument/2006/relationships/oleObject" Target="../embeddings/oleObject23.bin"/><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2.png"/><Relationship Id="rId5" Type="http://schemas.openxmlformats.org/officeDocument/2006/relationships/image" Target="../media/image38.wmf"/><Relationship Id="rId4" Type="http://schemas.openxmlformats.org/officeDocument/2006/relationships/oleObject" Target="../embeddings/oleObject2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9.wmf"/><Relationship Id="rId4" Type="http://schemas.openxmlformats.org/officeDocument/2006/relationships/oleObject" Target="../embeddings/oleObject25.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9.wmf"/><Relationship Id="rId4" Type="http://schemas.openxmlformats.org/officeDocument/2006/relationships/oleObject" Target="../embeddings/oleObject26.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6.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8.bin"/><Relationship Id="rId5" Type="http://schemas.openxmlformats.org/officeDocument/2006/relationships/image" Target="../media/image40.wmf"/><Relationship Id="rId4" Type="http://schemas.openxmlformats.org/officeDocument/2006/relationships/oleObject" Target="../embeddings/oleObject27.bin"/><Relationship Id="rId9" Type="http://schemas.openxmlformats.org/officeDocument/2006/relationships/image" Target="../media/image42.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39.wmf"/><Relationship Id="rId3" Type="http://schemas.openxmlformats.org/officeDocument/2006/relationships/notesSlide" Target="../notesSlides/notesSlide17.xml"/><Relationship Id="rId7" Type="http://schemas.openxmlformats.org/officeDocument/2006/relationships/image" Target="../media/image44.wmf"/><Relationship Id="rId12"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1.bin"/><Relationship Id="rId11" Type="http://schemas.openxmlformats.org/officeDocument/2006/relationships/image" Target="../media/image46.wmf"/><Relationship Id="rId5" Type="http://schemas.openxmlformats.org/officeDocument/2006/relationships/image" Target="../media/image43.wmf"/><Relationship Id="rId15" Type="http://schemas.openxmlformats.org/officeDocument/2006/relationships/image" Target="../media/image47.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45.wmf"/><Relationship Id="rId14" Type="http://schemas.openxmlformats.org/officeDocument/2006/relationships/oleObject" Target="../embeddings/oleObject35.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7.wmf"/><Relationship Id="rId4" Type="http://schemas.openxmlformats.org/officeDocument/2006/relationships/oleObject" Target="../embeddings/oleObject36.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50.wmf"/><Relationship Id="rId3" Type="http://schemas.openxmlformats.org/officeDocument/2006/relationships/notesSlide" Target="../notesSlides/notesSlide26.xml"/><Relationship Id="rId7" Type="http://schemas.openxmlformats.org/officeDocument/2006/relationships/image" Target="../media/image29.wmf"/><Relationship Id="rId12"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8.bin"/><Relationship Id="rId11" Type="http://schemas.openxmlformats.org/officeDocument/2006/relationships/image" Target="../media/image49.wmf"/><Relationship Id="rId5" Type="http://schemas.openxmlformats.org/officeDocument/2006/relationships/image" Target="../media/image48.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30.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0.wmf"/><Relationship Id="rId3" Type="http://schemas.openxmlformats.org/officeDocument/2006/relationships/notesSlide" Target="../notesSlides/notesSlide27.xml"/><Relationship Id="rId7" Type="http://schemas.openxmlformats.org/officeDocument/2006/relationships/image" Target="../media/image29.wmf"/><Relationship Id="rId12"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3.bin"/><Relationship Id="rId11" Type="http://schemas.openxmlformats.org/officeDocument/2006/relationships/image" Target="../media/image49.wmf"/><Relationship Id="rId5" Type="http://schemas.openxmlformats.org/officeDocument/2006/relationships/image" Target="../media/image48.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30.w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54.wmf"/><Relationship Id="rId18" Type="http://schemas.openxmlformats.org/officeDocument/2006/relationships/oleObject" Target="../embeddings/oleObject54.bin"/><Relationship Id="rId3" Type="http://schemas.openxmlformats.org/officeDocument/2006/relationships/notesSlide" Target="../notesSlides/notesSlide28.xml"/><Relationship Id="rId21" Type="http://schemas.openxmlformats.org/officeDocument/2006/relationships/image" Target="../media/image49.wmf"/><Relationship Id="rId7" Type="http://schemas.openxmlformats.org/officeDocument/2006/relationships/image" Target="../media/image51.wmf"/><Relationship Id="rId12" Type="http://schemas.openxmlformats.org/officeDocument/2006/relationships/oleObject" Target="../embeddings/oleObject51.bin"/><Relationship Id="rId17" Type="http://schemas.openxmlformats.org/officeDocument/2006/relationships/image" Target="../media/image29.wmf"/><Relationship Id="rId2" Type="http://schemas.openxmlformats.org/officeDocument/2006/relationships/slideLayout" Target="../slideLayouts/slideLayout2.xml"/><Relationship Id="rId16" Type="http://schemas.openxmlformats.org/officeDocument/2006/relationships/oleObject" Target="../embeddings/oleObject53.bin"/><Relationship Id="rId20" Type="http://schemas.openxmlformats.org/officeDocument/2006/relationships/oleObject" Target="../embeddings/oleObject55.bin"/><Relationship Id="rId1" Type="http://schemas.openxmlformats.org/officeDocument/2006/relationships/vmlDrawing" Target="../drawings/vmlDrawing18.vml"/><Relationship Id="rId6" Type="http://schemas.openxmlformats.org/officeDocument/2006/relationships/oleObject" Target="../embeddings/oleObject48.bin"/><Relationship Id="rId11" Type="http://schemas.openxmlformats.org/officeDocument/2006/relationships/image" Target="../media/image53.wmf"/><Relationship Id="rId5" Type="http://schemas.openxmlformats.org/officeDocument/2006/relationships/image" Target="../media/image48.wmf"/><Relationship Id="rId15" Type="http://schemas.openxmlformats.org/officeDocument/2006/relationships/image" Target="../media/image55.wmf"/><Relationship Id="rId23" Type="http://schemas.openxmlformats.org/officeDocument/2006/relationships/image" Target="../media/image50.wmf"/><Relationship Id="rId10" Type="http://schemas.openxmlformats.org/officeDocument/2006/relationships/oleObject" Target="../embeddings/oleObject50.bin"/><Relationship Id="rId19" Type="http://schemas.openxmlformats.org/officeDocument/2006/relationships/image" Target="../media/image30.wmf"/><Relationship Id="rId4" Type="http://schemas.openxmlformats.org/officeDocument/2006/relationships/oleObject" Target="../embeddings/oleObject47.bin"/><Relationship Id="rId9" Type="http://schemas.openxmlformats.org/officeDocument/2006/relationships/image" Target="../media/image52.wmf"/><Relationship Id="rId14" Type="http://schemas.openxmlformats.org/officeDocument/2006/relationships/oleObject" Target="../embeddings/oleObject52.bin"/><Relationship Id="rId22" Type="http://schemas.openxmlformats.org/officeDocument/2006/relationships/oleObject" Target="../embeddings/oleObject56.bin"/></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54.wmf"/><Relationship Id="rId18" Type="http://schemas.openxmlformats.org/officeDocument/2006/relationships/oleObject" Target="../embeddings/oleObject64.bin"/><Relationship Id="rId3" Type="http://schemas.openxmlformats.org/officeDocument/2006/relationships/notesSlide" Target="../notesSlides/notesSlide29.xml"/><Relationship Id="rId21" Type="http://schemas.openxmlformats.org/officeDocument/2006/relationships/image" Target="../media/image49.wmf"/><Relationship Id="rId7" Type="http://schemas.openxmlformats.org/officeDocument/2006/relationships/image" Target="../media/image51.wmf"/><Relationship Id="rId12" Type="http://schemas.openxmlformats.org/officeDocument/2006/relationships/oleObject" Target="../embeddings/oleObject61.bin"/><Relationship Id="rId17" Type="http://schemas.openxmlformats.org/officeDocument/2006/relationships/image" Target="../media/image29.wmf"/><Relationship Id="rId2" Type="http://schemas.openxmlformats.org/officeDocument/2006/relationships/slideLayout" Target="../slideLayouts/slideLayout2.xml"/><Relationship Id="rId16" Type="http://schemas.openxmlformats.org/officeDocument/2006/relationships/oleObject" Target="../embeddings/oleObject63.bin"/><Relationship Id="rId20" Type="http://schemas.openxmlformats.org/officeDocument/2006/relationships/oleObject" Target="../embeddings/oleObject65.bin"/><Relationship Id="rId1" Type="http://schemas.openxmlformats.org/officeDocument/2006/relationships/vmlDrawing" Target="../drawings/vmlDrawing19.vml"/><Relationship Id="rId6" Type="http://schemas.openxmlformats.org/officeDocument/2006/relationships/oleObject" Target="../embeddings/oleObject58.bin"/><Relationship Id="rId11" Type="http://schemas.openxmlformats.org/officeDocument/2006/relationships/image" Target="../media/image57.wmf"/><Relationship Id="rId5" Type="http://schemas.openxmlformats.org/officeDocument/2006/relationships/image" Target="../media/image48.wmf"/><Relationship Id="rId15" Type="http://schemas.openxmlformats.org/officeDocument/2006/relationships/image" Target="../media/image55.wmf"/><Relationship Id="rId23" Type="http://schemas.openxmlformats.org/officeDocument/2006/relationships/image" Target="../media/image50.wmf"/><Relationship Id="rId10" Type="http://schemas.openxmlformats.org/officeDocument/2006/relationships/oleObject" Target="../embeddings/oleObject60.bin"/><Relationship Id="rId19" Type="http://schemas.openxmlformats.org/officeDocument/2006/relationships/image" Target="../media/image30.wmf"/><Relationship Id="rId4" Type="http://schemas.openxmlformats.org/officeDocument/2006/relationships/oleObject" Target="../embeddings/oleObject57.bin"/><Relationship Id="rId9" Type="http://schemas.openxmlformats.org/officeDocument/2006/relationships/image" Target="../media/image56.wmf"/><Relationship Id="rId14" Type="http://schemas.openxmlformats.org/officeDocument/2006/relationships/oleObject" Target="../embeddings/oleObject62.bin"/><Relationship Id="rId22" Type="http://schemas.openxmlformats.org/officeDocument/2006/relationships/oleObject" Target="../embeddings/oleObject66.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36.wmf"/><Relationship Id="rId3" Type="http://schemas.openxmlformats.org/officeDocument/2006/relationships/notesSlide" Target="../notesSlides/notesSlide31.xml"/><Relationship Id="rId7" Type="http://schemas.openxmlformats.org/officeDocument/2006/relationships/image" Target="../media/image33.wmf"/><Relationship Id="rId12"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68.bin"/><Relationship Id="rId11" Type="http://schemas.openxmlformats.org/officeDocument/2006/relationships/image" Target="../media/image35.wmf"/><Relationship Id="rId5" Type="http://schemas.openxmlformats.org/officeDocument/2006/relationships/image" Target="../media/image58.wmf"/><Relationship Id="rId15" Type="http://schemas.openxmlformats.org/officeDocument/2006/relationships/image" Target="../media/image59.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34.wmf"/><Relationship Id="rId14" Type="http://schemas.openxmlformats.org/officeDocument/2006/relationships/oleObject" Target="../embeddings/oleObject72.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75.bin"/><Relationship Id="rId13" Type="http://schemas.openxmlformats.org/officeDocument/2006/relationships/image" Target="../media/image62.wmf"/><Relationship Id="rId18" Type="http://schemas.openxmlformats.org/officeDocument/2006/relationships/oleObject" Target="../embeddings/oleObject80.bin"/><Relationship Id="rId3" Type="http://schemas.openxmlformats.org/officeDocument/2006/relationships/notesSlide" Target="../notesSlides/notesSlide32.xml"/><Relationship Id="rId21" Type="http://schemas.openxmlformats.org/officeDocument/2006/relationships/image" Target="../media/image32.wmf"/><Relationship Id="rId7" Type="http://schemas.openxmlformats.org/officeDocument/2006/relationships/image" Target="../media/image47.wmf"/><Relationship Id="rId12" Type="http://schemas.openxmlformats.org/officeDocument/2006/relationships/oleObject" Target="../embeddings/oleObject77.bin"/><Relationship Id="rId17" Type="http://schemas.openxmlformats.org/officeDocument/2006/relationships/image" Target="../media/image30.wmf"/><Relationship Id="rId2" Type="http://schemas.openxmlformats.org/officeDocument/2006/relationships/slideLayout" Target="../slideLayouts/slideLayout2.xml"/><Relationship Id="rId16" Type="http://schemas.openxmlformats.org/officeDocument/2006/relationships/oleObject" Target="../embeddings/oleObject79.bin"/><Relationship Id="rId20" Type="http://schemas.openxmlformats.org/officeDocument/2006/relationships/oleObject" Target="../embeddings/oleObject81.bin"/><Relationship Id="rId1" Type="http://schemas.openxmlformats.org/officeDocument/2006/relationships/vmlDrawing" Target="../drawings/vmlDrawing21.vml"/><Relationship Id="rId6" Type="http://schemas.openxmlformats.org/officeDocument/2006/relationships/oleObject" Target="../embeddings/oleObject74.bin"/><Relationship Id="rId11" Type="http://schemas.openxmlformats.org/officeDocument/2006/relationships/image" Target="../media/image61.wmf"/><Relationship Id="rId5" Type="http://schemas.openxmlformats.org/officeDocument/2006/relationships/image" Target="../media/image39.wmf"/><Relationship Id="rId15" Type="http://schemas.openxmlformats.org/officeDocument/2006/relationships/image" Target="../media/image29.wmf"/><Relationship Id="rId10" Type="http://schemas.openxmlformats.org/officeDocument/2006/relationships/oleObject" Target="../embeddings/oleObject76.bin"/><Relationship Id="rId19" Type="http://schemas.openxmlformats.org/officeDocument/2006/relationships/image" Target="../media/image31.wmf"/><Relationship Id="rId4" Type="http://schemas.openxmlformats.org/officeDocument/2006/relationships/oleObject" Target="../embeddings/oleObject73.bin"/><Relationship Id="rId9" Type="http://schemas.openxmlformats.org/officeDocument/2006/relationships/image" Target="../media/image60.wmf"/><Relationship Id="rId14" Type="http://schemas.openxmlformats.org/officeDocument/2006/relationships/oleObject" Target="../embeddings/oleObject78.bin"/></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image" Target="../media/image67.png"/><Relationship Id="rId7"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83.bin"/><Relationship Id="rId11" Type="http://schemas.openxmlformats.org/officeDocument/2006/relationships/image" Target="../media/image66.wmf"/><Relationship Id="rId5" Type="http://schemas.openxmlformats.org/officeDocument/2006/relationships/image" Target="../media/image63.wmf"/><Relationship Id="rId10" Type="http://schemas.openxmlformats.org/officeDocument/2006/relationships/oleObject" Target="../embeddings/oleObject85.bin"/><Relationship Id="rId4" Type="http://schemas.openxmlformats.org/officeDocument/2006/relationships/oleObject" Target="../embeddings/oleObject82.bin"/><Relationship Id="rId9" Type="http://schemas.openxmlformats.org/officeDocument/2006/relationships/image" Target="../media/image65.wmf"/></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oleObject" Target="../embeddings/oleObject86.bin"/><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69.wmf"/><Relationship Id="rId11" Type="http://schemas.openxmlformats.org/officeDocument/2006/relationships/image" Target="../media/image64.wmf"/><Relationship Id="rId5" Type="http://schemas.openxmlformats.org/officeDocument/2006/relationships/oleObject" Target="../embeddings/oleObject87.bin"/><Relationship Id="rId10" Type="http://schemas.openxmlformats.org/officeDocument/2006/relationships/oleObject" Target="../embeddings/oleObject89.bin"/><Relationship Id="rId4" Type="http://schemas.openxmlformats.org/officeDocument/2006/relationships/image" Target="../media/image68.wmf"/><Relationship Id="rId9" Type="http://schemas.openxmlformats.org/officeDocument/2006/relationships/image" Target="../media/image63.w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70.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32.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53.xml"/><Relationship Id="rId16" Type="http://schemas.openxmlformats.org/officeDocument/2006/relationships/image" Target="../media/image95.png"/><Relationship Id="rId1" Type="http://schemas.openxmlformats.org/officeDocument/2006/relationships/slideLayout" Target="../slideLayouts/slideLayout49.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2.xml"/><Relationship Id="rId1" Type="http://schemas.openxmlformats.org/officeDocument/2006/relationships/tags" Target="../tags/tag1.xml"/><Relationship Id="rId4" Type="http://schemas.openxmlformats.org/officeDocument/2006/relationships/image" Target="../media/image98.pn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03.png"/><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32.xml"/><Relationship Id="rId6" Type="http://schemas.openxmlformats.org/officeDocument/2006/relationships/image" Target="../media/image100.png"/><Relationship Id="rId5" Type="http://schemas.openxmlformats.org/officeDocument/2006/relationships/image" Target="../media/image101.png"/><Relationship Id="rId4" Type="http://schemas.openxmlformats.org/officeDocument/2006/relationships/image" Target="../media/image102.png"/></Relationships>
</file>

<file path=ppt/slides/_rels/slide9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59.xml"/><Relationship Id="rId7" Type="http://schemas.openxmlformats.org/officeDocument/2006/relationships/image" Target="../media/image102.png"/><Relationship Id="rId2" Type="http://schemas.openxmlformats.org/officeDocument/2006/relationships/slideLayout" Target="../slideLayouts/slideLayout32.xml"/><Relationship Id="rId1" Type="http://schemas.openxmlformats.org/officeDocument/2006/relationships/tags" Target="../tags/tag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5.png"/><Relationship Id="rId10" Type="http://schemas.openxmlformats.org/officeDocument/2006/relationships/image" Target="../media/image107.png"/><Relationship Id="rId4" Type="http://schemas.openxmlformats.org/officeDocument/2006/relationships/image" Target="../media/image100.png"/><Relationship Id="rId9" Type="http://schemas.openxmlformats.org/officeDocument/2006/relationships/image" Target="../media/image106.png"/></Relationships>
</file>

<file path=ppt/slides/_rels/slide98.xml.rels><?xml version="1.0" encoding="UTF-8" standalone="yes"?>
<Relationships xmlns="http://schemas.openxmlformats.org/package/2006/relationships"><Relationship Id="rId2" Type="http://schemas.openxmlformats.org/officeDocument/2006/relationships/hyperlink" Target="http://www.graphics.stanford.edu/papers/veach_thesis/"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Computer graphics </a:t>
            </a:r>
            <a:r>
              <a:rPr lang="cs-CZ" b="1" dirty="0" smtClean="0"/>
              <a:t>III –</a:t>
            </a:r>
            <a:br>
              <a:rPr lang="cs-CZ" b="1" dirty="0" smtClean="0"/>
            </a:br>
            <a:r>
              <a:rPr lang="cs-CZ" b="1" dirty="0" smtClean="0"/>
              <a:t>		</a:t>
            </a:r>
            <a:r>
              <a:rPr lang="en-US" b="1" dirty="0" smtClean="0"/>
              <a:t>Bidirectional path tracing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smtClean="0"/>
              <a:t>Jaroslav Křivánek, MFF UK</a:t>
            </a:r>
          </a:p>
          <a:p>
            <a:pPr eaLnBrk="1" hangingPunct="1"/>
            <a:r>
              <a:rPr lang="en-US" sz="2000" dirty="0" smtClean="0">
                <a:hlinkClick r:id="rId2"/>
              </a:rPr>
              <a:t>Jaroslav.Krivanek@mff.cuni.cz</a:t>
            </a:r>
            <a:endParaRPr lang="cs-CZ" sz="2000" dirty="0" smtClean="0"/>
          </a:p>
          <a:p>
            <a:pPr eaLnBrk="1" hangingPunct="1"/>
            <a:endParaRPr lang="cs-CZ" sz="2000"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measurement</a:t>
            </a:r>
            <a:r>
              <a:rPr lang="cs-CZ" dirty="0" smtClean="0"/>
              <a:t>: </a:t>
            </a:r>
            <a:r>
              <a:rPr lang="en-US" dirty="0" smtClean="0"/>
              <a:t>Radiant flux over a region formulated as a ME</a:t>
            </a:r>
            <a:endParaRPr lang="en-US" dirty="0"/>
          </a:p>
        </p:txBody>
      </p:sp>
      <p:sp>
        <p:nvSpPr>
          <p:cNvPr id="3" name="Content Placeholder 2"/>
          <p:cNvSpPr>
            <a:spLocks noGrp="1"/>
          </p:cNvSpPr>
          <p:nvPr>
            <p:ph idx="1"/>
          </p:nvPr>
        </p:nvSpPr>
        <p:spPr/>
        <p:txBody>
          <a:bodyPr/>
          <a:lstStyle/>
          <a:p>
            <a:r>
              <a:rPr lang="en-US" dirty="0" smtClean="0"/>
              <a:t>Given a region </a:t>
            </a:r>
            <a:r>
              <a:rPr lang="cs-CZ" i="1" dirty="0" smtClean="0"/>
              <a:t>S</a:t>
            </a:r>
            <a:r>
              <a:rPr lang="en-US" i="1" dirty="0" smtClean="0"/>
              <a:t> </a:t>
            </a:r>
            <a:r>
              <a:rPr lang="en-US" dirty="0" smtClean="0"/>
              <a:t>in ray space</a:t>
            </a:r>
            <a:r>
              <a:rPr lang="cs-CZ" dirty="0" smtClean="0"/>
              <a:t/>
            </a:r>
            <a:br>
              <a:rPr lang="cs-CZ" dirty="0" smtClean="0"/>
            </a:br>
            <a:r>
              <a:rPr lang="cs-CZ" dirty="0" smtClean="0"/>
              <a:t/>
            </a:r>
            <a:br>
              <a:rPr lang="cs-CZ" dirty="0" smtClean="0"/>
            </a:br>
            <a:r>
              <a:rPr lang="cs-CZ" dirty="0" smtClean="0"/>
              <a:t/>
            </a:r>
            <a:br>
              <a:rPr lang="cs-CZ" dirty="0" smtClean="0"/>
            </a:br>
            <a:r>
              <a:rPr lang="cs-CZ" dirty="0" smtClean="0"/>
              <a:t>(</a:t>
            </a:r>
            <a:r>
              <a:rPr lang="en-US" dirty="0" smtClean="0"/>
              <a:t>a subset of the </a:t>
            </a:r>
            <a:r>
              <a:rPr lang="en-US" dirty="0"/>
              <a:t>C</a:t>
            </a:r>
            <a:r>
              <a:rPr lang="en-US" dirty="0" smtClean="0"/>
              <a:t>artesian product of the scene surfaces and directions</a:t>
            </a:r>
            <a:r>
              <a:rPr lang="cs-CZ" dirty="0" smtClean="0"/>
              <a:t>)</a:t>
            </a:r>
          </a:p>
          <a:p>
            <a:endParaRPr lang="cs-CZ" dirty="0" smtClean="0"/>
          </a:p>
          <a:p>
            <a:r>
              <a:rPr lang="en-US" dirty="0" smtClean="0"/>
              <a:t>For </a:t>
            </a:r>
            <a:r>
              <a:rPr lang="cs-CZ" i="1" dirty="0" err="1" smtClean="0"/>
              <a:t>W</a:t>
            </a:r>
            <a:r>
              <a:rPr lang="cs-CZ" baseline="-25000" dirty="0" err="1" smtClean="0"/>
              <a:t>e</a:t>
            </a:r>
            <a:r>
              <a:rPr lang="cs-CZ" dirty="0" smtClean="0"/>
              <a:t> </a:t>
            </a:r>
            <a:r>
              <a:rPr lang="en-US" dirty="0" smtClean="0"/>
              <a:t>defined as</a:t>
            </a: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en-US" dirty="0" smtClean="0"/>
              <a:t>the result of the measurement equation is the </a:t>
            </a:r>
            <a:r>
              <a:rPr lang="en-US" b="1" dirty="0" smtClean="0"/>
              <a:t>radiant flux </a:t>
            </a:r>
            <a:r>
              <a:rPr lang="cs-CZ" b="1" dirty="0" smtClean="0">
                <a:latin typeface="Symbol" pitchFamily="18" charset="2"/>
              </a:rPr>
              <a:t>F</a:t>
            </a:r>
            <a:r>
              <a:rPr lang="cs-CZ" b="1" dirty="0" smtClean="0"/>
              <a:t>(S)</a:t>
            </a:r>
            <a:r>
              <a:rPr lang="cs-CZ" dirty="0" smtClean="0"/>
              <a:t>. </a:t>
            </a:r>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dirty="0"/>
          </a:p>
        </p:txBody>
      </p:sp>
      <p:graphicFrame>
        <p:nvGraphicFramePr>
          <p:cNvPr id="507906" name="Object 2"/>
          <p:cNvGraphicFramePr>
            <a:graphicFrameLocks noChangeAspect="1"/>
          </p:cNvGraphicFramePr>
          <p:nvPr/>
        </p:nvGraphicFramePr>
        <p:xfrm>
          <a:off x="3739357" y="2204864"/>
          <a:ext cx="1665287" cy="407988"/>
        </p:xfrm>
        <a:graphic>
          <a:graphicData uri="http://schemas.openxmlformats.org/presentationml/2006/ole">
            <mc:AlternateContent xmlns:mc="http://schemas.openxmlformats.org/markup-compatibility/2006">
              <mc:Choice xmlns:v="urn:schemas-microsoft-com:vml" Requires="v">
                <p:oleObj spid="_x0000_s401834" name="Rovnice" r:id="rId3" imgW="723272" imgH="177646" progId="Equation.3">
                  <p:embed/>
                </p:oleObj>
              </mc:Choice>
              <mc:Fallback>
                <p:oleObj name="Rovnice" r:id="rId3" imgW="723272" imgH="177646" progId="Equation.3">
                  <p:embed/>
                  <p:pic>
                    <p:nvPicPr>
                      <p:cNvPr id="0" name="Picture 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357" y="2204864"/>
                        <a:ext cx="1665287" cy="4079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07907" name="Object 3"/>
          <p:cNvGraphicFramePr>
            <a:graphicFrameLocks noChangeAspect="1"/>
          </p:cNvGraphicFramePr>
          <p:nvPr>
            <p:extLst>
              <p:ext uri="{D42A27DB-BD31-4B8C-83A1-F6EECF244321}">
                <p14:modId xmlns:p14="http://schemas.microsoft.com/office/powerpoint/2010/main" val="559717297"/>
              </p:ext>
            </p:extLst>
          </p:nvPr>
        </p:nvGraphicFramePr>
        <p:xfrm>
          <a:off x="2497138" y="4539903"/>
          <a:ext cx="4149725" cy="1049337"/>
        </p:xfrm>
        <a:graphic>
          <a:graphicData uri="http://schemas.openxmlformats.org/presentationml/2006/ole">
            <mc:AlternateContent xmlns:mc="http://schemas.openxmlformats.org/markup-compatibility/2006">
              <mc:Choice xmlns:v="urn:schemas-microsoft-com:vml" Requires="v">
                <p:oleObj spid="_x0000_s401835" name="Rovnice" r:id="rId5" imgW="1803240" imgH="457200" progId="Equation.3">
                  <p:embed/>
                </p:oleObj>
              </mc:Choice>
              <mc:Fallback>
                <p:oleObj name="Rovnice" r:id="rId5" imgW="1803240" imgH="457200" progId="Equation.3">
                  <p:embed/>
                  <p:pic>
                    <p:nvPicPr>
                      <p:cNvPr id="0" name="Picture 99"/>
                      <p:cNvPicPr>
                        <a:picLocks noChangeAspect="1" noChangeArrowheads="1"/>
                      </p:cNvPicPr>
                      <p:nvPr/>
                    </p:nvPicPr>
                    <p:blipFill>
                      <a:blip r:embed="rId6"/>
                      <a:srcRect/>
                      <a:stretch>
                        <a:fillRect/>
                      </a:stretch>
                    </p:blipFill>
                    <p:spPr bwMode="auto">
                      <a:xfrm>
                        <a:off x="2497138" y="4539903"/>
                        <a:ext cx="4149725" cy="10493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8" name="Group 24"/>
          <p:cNvGrpSpPr>
            <a:grpSpLocks/>
          </p:cNvGrpSpPr>
          <p:nvPr/>
        </p:nvGrpSpPr>
        <p:grpSpPr bwMode="auto">
          <a:xfrm>
            <a:off x="7366892" y="1438498"/>
            <a:ext cx="1525588" cy="1220788"/>
            <a:chOff x="2832" y="2208"/>
            <a:chExt cx="961" cy="769"/>
          </a:xfrm>
        </p:grpSpPr>
        <p:sp>
          <p:nvSpPr>
            <p:cNvPr id="9" name="Freeform 20"/>
            <p:cNvSpPr>
              <a:spLocks/>
            </p:cNvSpPr>
            <p:nvPr/>
          </p:nvSpPr>
          <p:spPr bwMode="auto">
            <a:xfrm>
              <a:off x="3024" y="2208"/>
              <a:ext cx="769" cy="241"/>
            </a:xfrm>
            <a:custGeom>
              <a:avLst/>
              <a:gdLst/>
              <a:ahLst/>
              <a:cxnLst>
                <a:cxn ang="0">
                  <a:pos x="0" y="0"/>
                </a:cxn>
                <a:cxn ang="0">
                  <a:pos x="768" y="0"/>
                </a:cxn>
                <a:cxn ang="0">
                  <a:pos x="576" y="240"/>
                </a:cxn>
                <a:cxn ang="0">
                  <a:pos x="0" y="240"/>
                </a:cxn>
                <a:cxn ang="0">
                  <a:pos x="0" y="0"/>
                </a:cxn>
              </a:cxnLst>
              <a:rect l="0" t="0" r="r" b="b"/>
              <a:pathLst>
                <a:path w="769" h="241">
                  <a:moveTo>
                    <a:pt x="0" y="0"/>
                  </a:moveTo>
                  <a:lnTo>
                    <a:pt x="768" y="0"/>
                  </a:lnTo>
                  <a:lnTo>
                    <a:pt x="576" y="240"/>
                  </a:lnTo>
                  <a:lnTo>
                    <a:pt x="0" y="240"/>
                  </a:lnTo>
                  <a:lnTo>
                    <a:pt x="0" y="0"/>
                  </a:lnTo>
                </a:path>
              </a:pathLst>
            </a:custGeom>
            <a:solidFill>
              <a:srgbClr val="FCFEB9"/>
            </a:solidFill>
            <a:ln w="12700" cap="rnd" cmpd="sng">
              <a:solidFill>
                <a:schemeClr val="tx1"/>
              </a:solidFill>
              <a:prstDash val="solid"/>
              <a:round/>
              <a:headEnd type="none" w="med" len="med"/>
              <a:tailEnd type="none" w="med" len="med"/>
            </a:ln>
            <a:effectLst/>
          </p:spPr>
          <p:txBody>
            <a:bodyPr/>
            <a:lstStyle/>
            <a:p>
              <a:endParaRPr lang="en-US"/>
            </a:p>
          </p:txBody>
        </p:sp>
        <p:sp>
          <p:nvSpPr>
            <p:cNvPr id="10" name="Freeform 21"/>
            <p:cNvSpPr>
              <a:spLocks/>
            </p:cNvSpPr>
            <p:nvPr/>
          </p:nvSpPr>
          <p:spPr bwMode="auto">
            <a:xfrm>
              <a:off x="2832" y="2448"/>
              <a:ext cx="769" cy="529"/>
            </a:xfrm>
            <a:custGeom>
              <a:avLst/>
              <a:gdLst/>
              <a:ahLst/>
              <a:cxnLst>
                <a:cxn ang="0">
                  <a:pos x="0" y="0"/>
                </a:cxn>
                <a:cxn ang="0">
                  <a:pos x="768" y="0"/>
                </a:cxn>
                <a:cxn ang="0">
                  <a:pos x="672" y="528"/>
                </a:cxn>
                <a:cxn ang="0">
                  <a:pos x="192" y="528"/>
                </a:cxn>
                <a:cxn ang="0">
                  <a:pos x="0" y="0"/>
                </a:cxn>
              </a:cxnLst>
              <a:rect l="0" t="0" r="r" b="b"/>
              <a:pathLst>
                <a:path w="769" h="529">
                  <a:moveTo>
                    <a:pt x="0" y="0"/>
                  </a:moveTo>
                  <a:lnTo>
                    <a:pt x="768" y="0"/>
                  </a:lnTo>
                  <a:lnTo>
                    <a:pt x="672" y="528"/>
                  </a:lnTo>
                  <a:lnTo>
                    <a:pt x="192" y="528"/>
                  </a:lnTo>
                  <a:lnTo>
                    <a:pt x="0" y="0"/>
                  </a:lnTo>
                </a:path>
              </a:pathLst>
            </a:custGeom>
            <a:pattFill prst="narVert">
              <a:fgClr>
                <a:srgbClr val="A3F25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11" name="Freeform 22"/>
            <p:cNvSpPr>
              <a:spLocks/>
            </p:cNvSpPr>
            <p:nvPr/>
          </p:nvSpPr>
          <p:spPr bwMode="auto">
            <a:xfrm>
              <a:off x="3504" y="2208"/>
              <a:ext cx="289" cy="769"/>
            </a:xfrm>
            <a:custGeom>
              <a:avLst/>
              <a:gdLst/>
              <a:ahLst/>
              <a:cxnLst>
                <a:cxn ang="0">
                  <a:pos x="0" y="768"/>
                </a:cxn>
                <a:cxn ang="0">
                  <a:pos x="96" y="624"/>
                </a:cxn>
                <a:cxn ang="0">
                  <a:pos x="288" y="0"/>
                </a:cxn>
                <a:cxn ang="0">
                  <a:pos x="96" y="240"/>
                </a:cxn>
                <a:cxn ang="0">
                  <a:pos x="0" y="768"/>
                </a:cxn>
              </a:cxnLst>
              <a:rect l="0" t="0" r="r" b="b"/>
              <a:pathLst>
                <a:path w="289" h="769">
                  <a:moveTo>
                    <a:pt x="0" y="768"/>
                  </a:moveTo>
                  <a:lnTo>
                    <a:pt x="96" y="624"/>
                  </a:lnTo>
                  <a:lnTo>
                    <a:pt x="288" y="0"/>
                  </a:lnTo>
                  <a:lnTo>
                    <a:pt x="96" y="240"/>
                  </a:lnTo>
                  <a:lnTo>
                    <a:pt x="0" y="768"/>
                  </a:lnTo>
                </a:path>
              </a:pathLst>
            </a:custGeom>
            <a:pattFill prst="pct90">
              <a:fgClr>
                <a:srgbClr val="A3F25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12" name="Freeform 23"/>
            <p:cNvSpPr>
              <a:spLocks/>
            </p:cNvSpPr>
            <p:nvPr/>
          </p:nvSpPr>
          <p:spPr bwMode="auto">
            <a:xfrm>
              <a:off x="2832" y="2208"/>
              <a:ext cx="193" cy="241"/>
            </a:xfrm>
            <a:custGeom>
              <a:avLst/>
              <a:gdLst/>
              <a:ahLst/>
              <a:cxnLst>
                <a:cxn ang="0">
                  <a:pos x="0" y="240"/>
                </a:cxn>
                <a:cxn ang="0">
                  <a:pos x="192" y="0"/>
                </a:cxn>
                <a:cxn ang="0">
                  <a:pos x="192" y="240"/>
                </a:cxn>
                <a:cxn ang="0">
                  <a:pos x="0" y="240"/>
                </a:cxn>
              </a:cxnLst>
              <a:rect l="0" t="0" r="r" b="b"/>
              <a:pathLst>
                <a:path w="193" h="241">
                  <a:moveTo>
                    <a:pt x="0" y="240"/>
                  </a:moveTo>
                  <a:lnTo>
                    <a:pt x="192" y="0"/>
                  </a:lnTo>
                  <a:lnTo>
                    <a:pt x="192" y="240"/>
                  </a:lnTo>
                  <a:lnTo>
                    <a:pt x="0" y="240"/>
                  </a:lnTo>
                </a:path>
              </a:pathLst>
            </a:custGeom>
            <a:solidFill>
              <a:schemeClr val="folHlink"/>
            </a:solidFill>
            <a:ln w="12700" cap="rnd" cmpd="sng">
              <a:solidFill>
                <a:schemeClr val="tx1"/>
              </a:solidFill>
              <a:prstDash val="solid"/>
              <a:round/>
              <a:headEnd type="none" w="med" len="med"/>
              <a:tailEnd type="none" w="med" len="med"/>
            </a:ln>
            <a:effectLst/>
          </p:spPr>
          <p:txBody>
            <a:bodyPr/>
            <a:lstStyle/>
            <a:p>
              <a:endParaRPr lang="en-US"/>
            </a:p>
          </p:txBody>
        </p:sp>
      </p:grpSp>
      <p:sp>
        <p:nvSpPr>
          <p:cNvPr id="13" name="Line 25"/>
          <p:cNvSpPr>
            <a:spLocks noChangeShapeType="1"/>
          </p:cNvSpPr>
          <p:nvPr/>
        </p:nvSpPr>
        <p:spPr bwMode="auto">
          <a:xfrm flipH="1" flipV="1">
            <a:off x="7743130" y="1052736"/>
            <a:ext cx="87312" cy="620712"/>
          </a:xfrm>
          <a:prstGeom prst="line">
            <a:avLst/>
          </a:prstGeom>
          <a:noFill/>
          <a:ln w="12700">
            <a:solidFill>
              <a:schemeClr val="tx1"/>
            </a:solidFill>
            <a:round/>
            <a:headEnd/>
            <a:tailEnd type="triangle" w="med" len="med"/>
          </a:ln>
          <a:effectLst/>
        </p:spPr>
        <p:txBody>
          <a:bodyPr/>
          <a:lstStyle/>
          <a:p>
            <a:endParaRPr lang="en-US"/>
          </a:p>
        </p:txBody>
      </p:sp>
      <p:sp>
        <p:nvSpPr>
          <p:cNvPr id="14" name="Line 26"/>
          <p:cNvSpPr>
            <a:spLocks noChangeShapeType="1"/>
          </p:cNvSpPr>
          <p:nvPr/>
        </p:nvSpPr>
        <p:spPr bwMode="auto">
          <a:xfrm flipV="1">
            <a:off x="8441630" y="1052736"/>
            <a:ext cx="214312" cy="620712"/>
          </a:xfrm>
          <a:prstGeom prst="line">
            <a:avLst/>
          </a:prstGeom>
          <a:noFill/>
          <a:ln w="12700">
            <a:solidFill>
              <a:schemeClr val="tx1"/>
            </a:solidFill>
            <a:round/>
            <a:headEnd/>
            <a:tailEnd type="triangle" w="med" len="med"/>
          </a:ln>
          <a:effectLst/>
        </p:spPr>
        <p:txBody>
          <a:bodyPr/>
          <a:lstStyle/>
          <a:p>
            <a:endParaRPr lang="en-US"/>
          </a:p>
        </p:txBody>
      </p:sp>
      <p:sp>
        <p:nvSpPr>
          <p:cNvPr id="15" name="Line 27"/>
          <p:cNvSpPr>
            <a:spLocks noChangeShapeType="1"/>
          </p:cNvSpPr>
          <p:nvPr/>
        </p:nvSpPr>
        <p:spPr bwMode="auto">
          <a:xfrm flipV="1">
            <a:off x="8128892" y="1052736"/>
            <a:ext cx="0" cy="620712"/>
          </a:xfrm>
          <a:prstGeom prst="line">
            <a:avLst/>
          </a:prstGeom>
          <a:noFill/>
          <a:ln w="12700">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29316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equation as a scalar product of functions</a:t>
            </a:r>
            <a:endParaRPr lang="en-US" dirty="0"/>
          </a:p>
        </p:txBody>
      </p:sp>
      <p:sp>
        <p:nvSpPr>
          <p:cNvPr id="3" name="Content Placeholder 2"/>
          <p:cNvSpPr>
            <a:spLocks noGrp="1"/>
          </p:cNvSpPr>
          <p:nvPr>
            <p:ph idx="1"/>
          </p:nvPr>
        </p:nvSpPr>
        <p:spPr/>
        <p:txBody>
          <a:bodyPr/>
          <a:lstStyle/>
          <a:p>
            <a:r>
              <a:rPr lang="en-US" dirty="0" smtClean="0"/>
              <a:t>Let us define a </a:t>
            </a:r>
            <a:r>
              <a:rPr lang="en-US" b="1" dirty="0" smtClean="0"/>
              <a:t>scalar product</a:t>
            </a:r>
            <a:r>
              <a:rPr lang="en-US" dirty="0" smtClean="0"/>
              <a:t> of function </a:t>
            </a:r>
            <a:r>
              <a:rPr lang="cs-CZ" b="1" i="1" dirty="0" smtClean="0"/>
              <a:t>f</a:t>
            </a:r>
            <a:r>
              <a:rPr lang="cs-CZ" b="1" dirty="0" smtClean="0"/>
              <a:t> </a:t>
            </a:r>
            <a:r>
              <a:rPr lang="en-US" b="1" dirty="0" smtClean="0"/>
              <a:t>and</a:t>
            </a:r>
            <a:r>
              <a:rPr lang="cs-CZ" b="1" dirty="0" smtClean="0"/>
              <a:t> </a:t>
            </a:r>
            <a:r>
              <a:rPr lang="cs-CZ" b="1" i="1" dirty="0" smtClean="0"/>
              <a:t>g</a:t>
            </a:r>
            <a:r>
              <a:rPr lang="en-US" dirty="0"/>
              <a:t> </a:t>
            </a:r>
            <a:r>
              <a:rPr lang="en-US" dirty="0" smtClean="0"/>
              <a:t>as:</a:t>
            </a:r>
            <a:endParaRPr lang="cs-CZ" dirty="0" smtClean="0"/>
          </a:p>
          <a:p>
            <a:endParaRPr lang="cs-CZ" dirty="0" smtClean="0"/>
          </a:p>
          <a:p>
            <a:endParaRPr lang="cs-CZ" dirty="0" smtClean="0"/>
          </a:p>
          <a:p>
            <a:endParaRPr lang="cs-CZ" dirty="0" smtClean="0"/>
          </a:p>
          <a:p>
            <a:r>
              <a:rPr lang="en-US" dirty="0" smtClean="0"/>
              <a:t>The </a:t>
            </a:r>
            <a:r>
              <a:rPr lang="en-US" b="1" dirty="0" smtClean="0"/>
              <a:t>Measurement equation</a:t>
            </a:r>
            <a:r>
              <a:rPr lang="en-US" dirty="0" smtClean="0"/>
              <a:t> can now be written as</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aphicFrame>
        <p:nvGraphicFramePr>
          <p:cNvPr id="509954" name="Object 2"/>
          <p:cNvGraphicFramePr>
            <a:graphicFrameLocks noChangeAspect="1"/>
          </p:cNvGraphicFramePr>
          <p:nvPr>
            <p:extLst>
              <p:ext uri="{D42A27DB-BD31-4B8C-83A1-F6EECF244321}">
                <p14:modId xmlns:p14="http://schemas.microsoft.com/office/powerpoint/2010/main" val="2996100170"/>
              </p:ext>
            </p:extLst>
          </p:nvPr>
        </p:nvGraphicFramePr>
        <p:xfrm>
          <a:off x="1749425" y="2060575"/>
          <a:ext cx="5727700" cy="1138238"/>
        </p:xfrm>
        <a:graphic>
          <a:graphicData uri="http://schemas.openxmlformats.org/presentationml/2006/ole">
            <mc:AlternateContent xmlns:mc="http://schemas.openxmlformats.org/markup-compatibility/2006">
              <mc:Choice xmlns:v="urn:schemas-microsoft-com:vml" Requires="v">
                <p:oleObj spid="_x0000_s402860" name="Rovnice" r:id="rId3" imgW="2489040" imgH="495000" progId="Equation.3">
                  <p:embed/>
                </p:oleObj>
              </mc:Choice>
              <mc:Fallback>
                <p:oleObj name="Rovnice" r:id="rId3" imgW="2489040" imgH="495000" progId="Equation.3">
                  <p:embed/>
                  <p:pic>
                    <p:nvPicPr>
                      <p:cNvPr id="0" name="Picture 98"/>
                      <p:cNvPicPr>
                        <a:picLocks noChangeAspect="1" noChangeArrowheads="1"/>
                      </p:cNvPicPr>
                      <p:nvPr/>
                    </p:nvPicPr>
                    <p:blipFill>
                      <a:blip r:embed="rId4"/>
                      <a:srcRect/>
                      <a:stretch>
                        <a:fillRect/>
                      </a:stretch>
                    </p:blipFill>
                    <p:spPr bwMode="auto">
                      <a:xfrm>
                        <a:off x="1749425" y="2060575"/>
                        <a:ext cx="5727700" cy="113823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9" name="Group 8"/>
          <p:cNvGrpSpPr/>
          <p:nvPr/>
        </p:nvGrpSpPr>
        <p:grpSpPr>
          <a:xfrm>
            <a:off x="3419872" y="4005064"/>
            <a:ext cx="2232248" cy="936104"/>
            <a:chOff x="3419872" y="4005064"/>
            <a:chExt cx="2232248" cy="936104"/>
          </a:xfrm>
        </p:grpSpPr>
        <p:graphicFrame>
          <p:nvGraphicFramePr>
            <p:cNvPr id="509955" name="Object 3"/>
            <p:cNvGraphicFramePr>
              <a:graphicFrameLocks noChangeAspect="1"/>
            </p:cNvGraphicFramePr>
            <p:nvPr/>
          </p:nvGraphicFramePr>
          <p:xfrm>
            <a:off x="3695700" y="4149725"/>
            <a:ext cx="1752600" cy="641350"/>
          </p:xfrm>
          <a:graphic>
            <a:graphicData uri="http://schemas.openxmlformats.org/presentationml/2006/ole">
              <mc:AlternateContent xmlns:mc="http://schemas.openxmlformats.org/markup-compatibility/2006">
                <mc:Choice xmlns:v="urn:schemas-microsoft-com:vml" Requires="v">
                  <p:oleObj spid="_x0000_s402861" name="Rovnice" r:id="rId5" imgW="761669" imgH="279279" progId="Equation.3">
                    <p:embed/>
                  </p:oleObj>
                </mc:Choice>
                <mc:Fallback>
                  <p:oleObj name="Rovnice" r:id="rId5" imgW="761669" imgH="279279" progId="Equation.3">
                    <p:embed/>
                    <p:pic>
                      <p:nvPicPr>
                        <p:cNvPr id="0" name="Picture 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700" y="4149725"/>
                          <a:ext cx="1752600" cy="6413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8" name="Rectangle 7"/>
            <p:cNvSpPr/>
            <p:nvPr/>
          </p:nvSpPr>
          <p:spPr>
            <a:xfrm>
              <a:off x="3419872" y="4005064"/>
              <a:ext cx="223224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839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of radiance and visual importance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pSp>
        <p:nvGrpSpPr>
          <p:cNvPr id="6" name="Group 10"/>
          <p:cNvGrpSpPr>
            <a:grpSpLocks/>
          </p:cNvGrpSpPr>
          <p:nvPr/>
        </p:nvGrpSpPr>
        <p:grpSpPr bwMode="auto">
          <a:xfrm>
            <a:off x="5794375" y="4281488"/>
            <a:ext cx="604838" cy="474662"/>
            <a:chOff x="3650" y="2697"/>
            <a:chExt cx="381" cy="299"/>
          </a:xfrm>
        </p:grpSpPr>
        <p:sp>
          <p:nvSpPr>
            <p:cNvPr id="7" name="Oval 3"/>
            <p:cNvSpPr>
              <a:spLocks noChangeArrowheads="1"/>
            </p:cNvSpPr>
            <p:nvPr/>
          </p:nvSpPr>
          <p:spPr bwMode="auto">
            <a:xfrm rot="16620000">
              <a:off x="3822" y="2675"/>
              <a:ext cx="62" cy="134"/>
            </a:xfrm>
            <a:prstGeom prst="ellipse">
              <a:avLst/>
            </a:prstGeom>
            <a:solidFill>
              <a:srgbClr val="A2C1FE"/>
            </a:solidFill>
            <a:ln w="25400">
              <a:solidFill>
                <a:srgbClr val="000000"/>
              </a:solidFill>
              <a:round/>
              <a:headEnd/>
              <a:tailEnd/>
            </a:ln>
            <a:effectLst/>
          </p:spPr>
          <p:txBody>
            <a:bodyPr wrap="none" anchor="ctr"/>
            <a:lstStyle/>
            <a:p>
              <a:endParaRPr lang="en-US"/>
            </a:p>
          </p:txBody>
        </p:sp>
        <p:sp>
          <p:nvSpPr>
            <p:cNvPr id="8" name="Freeform 4"/>
            <p:cNvSpPr>
              <a:spLocks/>
            </p:cNvSpPr>
            <p:nvPr/>
          </p:nvSpPr>
          <p:spPr bwMode="auto">
            <a:xfrm>
              <a:off x="3726" y="2720"/>
              <a:ext cx="244" cy="276"/>
            </a:xfrm>
            <a:custGeom>
              <a:avLst/>
              <a:gdLst/>
              <a:ahLst/>
              <a:cxnLst>
                <a:cxn ang="0">
                  <a:pos x="54" y="1"/>
                </a:cxn>
                <a:cxn ang="0">
                  <a:pos x="0" y="0"/>
                </a:cxn>
                <a:cxn ang="0">
                  <a:pos x="78" y="275"/>
                </a:cxn>
                <a:cxn ang="0">
                  <a:pos x="243" y="65"/>
                </a:cxn>
                <a:cxn ang="0">
                  <a:pos x="199" y="34"/>
                </a:cxn>
              </a:cxnLst>
              <a:rect l="0" t="0" r="r" b="b"/>
              <a:pathLst>
                <a:path w="244" h="276">
                  <a:moveTo>
                    <a:pt x="54" y="1"/>
                  </a:moveTo>
                  <a:lnTo>
                    <a:pt x="0" y="0"/>
                  </a:lnTo>
                  <a:lnTo>
                    <a:pt x="78" y="275"/>
                  </a:lnTo>
                  <a:lnTo>
                    <a:pt x="243" y="65"/>
                  </a:lnTo>
                  <a:lnTo>
                    <a:pt x="199" y="34"/>
                  </a:lnTo>
                </a:path>
              </a:pathLst>
            </a:custGeom>
            <a:noFill/>
            <a:ln w="25400" cap="rnd" cmpd="sng">
              <a:solidFill>
                <a:srgbClr val="000000"/>
              </a:solidFill>
              <a:prstDash val="solid"/>
              <a:round/>
              <a:headEnd type="none" w="med" len="med"/>
              <a:tailEnd type="none" w="med" len="med"/>
            </a:ln>
            <a:effectLst/>
          </p:spPr>
          <p:txBody>
            <a:bodyPr/>
            <a:lstStyle/>
            <a:p>
              <a:endParaRPr lang="en-US"/>
            </a:p>
          </p:txBody>
        </p:sp>
        <p:sp>
          <p:nvSpPr>
            <p:cNvPr id="9" name="Line 5"/>
            <p:cNvSpPr>
              <a:spLocks noChangeShapeType="1"/>
            </p:cNvSpPr>
            <p:nvPr/>
          </p:nvSpPr>
          <p:spPr bwMode="auto">
            <a:xfrm>
              <a:off x="3661" y="2697"/>
              <a:ext cx="36" cy="7"/>
            </a:xfrm>
            <a:prstGeom prst="line">
              <a:avLst/>
            </a:prstGeom>
            <a:noFill/>
            <a:ln w="25400">
              <a:solidFill>
                <a:srgbClr val="000000"/>
              </a:solidFill>
              <a:round/>
              <a:headEnd/>
              <a:tailEnd/>
            </a:ln>
            <a:effectLst/>
          </p:spPr>
          <p:txBody>
            <a:bodyPr/>
            <a:lstStyle/>
            <a:p>
              <a:endParaRPr lang="en-US"/>
            </a:p>
          </p:txBody>
        </p:sp>
        <p:sp>
          <p:nvSpPr>
            <p:cNvPr id="10" name="Line 6"/>
            <p:cNvSpPr>
              <a:spLocks noChangeShapeType="1"/>
            </p:cNvSpPr>
            <p:nvPr/>
          </p:nvSpPr>
          <p:spPr bwMode="auto">
            <a:xfrm>
              <a:off x="3664" y="2741"/>
              <a:ext cx="30" cy="0"/>
            </a:xfrm>
            <a:prstGeom prst="line">
              <a:avLst/>
            </a:prstGeom>
            <a:noFill/>
            <a:ln w="25400">
              <a:solidFill>
                <a:srgbClr val="000000"/>
              </a:solidFill>
              <a:round/>
              <a:headEnd/>
              <a:tailEnd/>
            </a:ln>
            <a:effectLst/>
          </p:spPr>
          <p:txBody>
            <a:bodyPr/>
            <a:lstStyle/>
            <a:p>
              <a:endParaRPr lang="en-US"/>
            </a:p>
          </p:txBody>
        </p:sp>
        <p:sp>
          <p:nvSpPr>
            <p:cNvPr id="11" name="Line 7"/>
            <p:cNvSpPr>
              <a:spLocks noChangeShapeType="1"/>
            </p:cNvSpPr>
            <p:nvPr/>
          </p:nvSpPr>
          <p:spPr bwMode="auto">
            <a:xfrm>
              <a:off x="3650" y="2785"/>
              <a:ext cx="49" cy="1"/>
            </a:xfrm>
            <a:prstGeom prst="line">
              <a:avLst/>
            </a:prstGeom>
            <a:noFill/>
            <a:ln w="25400">
              <a:solidFill>
                <a:srgbClr val="000000"/>
              </a:solidFill>
              <a:round/>
              <a:headEnd/>
              <a:tailEnd/>
            </a:ln>
            <a:effectLst/>
          </p:spPr>
          <p:txBody>
            <a:bodyPr/>
            <a:lstStyle/>
            <a:p>
              <a:endParaRPr lang="en-US"/>
            </a:p>
          </p:txBody>
        </p:sp>
        <p:sp>
          <p:nvSpPr>
            <p:cNvPr id="12" name="Line 8"/>
            <p:cNvSpPr>
              <a:spLocks noChangeShapeType="1"/>
            </p:cNvSpPr>
            <p:nvPr/>
          </p:nvSpPr>
          <p:spPr bwMode="auto">
            <a:xfrm>
              <a:off x="4002" y="2792"/>
              <a:ext cx="29" cy="9"/>
            </a:xfrm>
            <a:prstGeom prst="line">
              <a:avLst/>
            </a:prstGeom>
            <a:noFill/>
            <a:ln w="25400">
              <a:solidFill>
                <a:srgbClr val="000000"/>
              </a:solidFill>
              <a:round/>
              <a:headEnd/>
              <a:tailEnd/>
            </a:ln>
            <a:effectLst/>
          </p:spPr>
          <p:txBody>
            <a:bodyPr/>
            <a:lstStyle/>
            <a:p>
              <a:endParaRPr lang="en-US"/>
            </a:p>
          </p:txBody>
        </p:sp>
        <p:sp>
          <p:nvSpPr>
            <p:cNvPr id="13" name="Line 9"/>
            <p:cNvSpPr>
              <a:spLocks noChangeShapeType="1"/>
            </p:cNvSpPr>
            <p:nvPr/>
          </p:nvSpPr>
          <p:spPr bwMode="auto">
            <a:xfrm>
              <a:off x="3977" y="2827"/>
              <a:ext cx="33" cy="1"/>
            </a:xfrm>
            <a:prstGeom prst="line">
              <a:avLst/>
            </a:prstGeom>
            <a:noFill/>
            <a:ln w="25400">
              <a:solidFill>
                <a:srgbClr val="000000"/>
              </a:solidFill>
              <a:round/>
              <a:headEnd/>
              <a:tailEnd/>
            </a:ln>
            <a:effectLst/>
          </p:spPr>
          <p:txBody>
            <a:bodyPr/>
            <a:lstStyle/>
            <a:p>
              <a:endParaRPr lang="en-US"/>
            </a:p>
          </p:txBody>
        </p:sp>
      </p:grpSp>
      <p:grpSp>
        <p:nvGrpSpPr>
          <p:cNvPr id="14" name="Group 17"/>
          <p:cNvGrpSpPr>
            <a:grpSpLocks/>
          </p:cNvGrpSpPr>
          <p:nvPr/>
        </p:nvGrpSpPr>
        <p:grpSpPr bwMode="auto">
          <a:xfrm>
            <a:off x="2357438" y="3805238"/>
            <a:ext cx="849312" cy="757237"/>
            <a:chOff x="1485" y="2397"/>
            <a:chExt cx="535" cy="477"/>
          </a:xfrm>
        </p:grpSpPr>
        <p:sp>
          <p:nvSpPr>
            <p:cNvPr id="15" name="Line 11"/>
            <p:cNvSpPr>
              <a:spLocks noChangeShapeType="1"/>
            </p:cNvSpPr>
            <p:nvPr/>
          </p:nvSpPr>
          <p:spPr bwMode="auto">
            <a:xfrm flipH="1" flipV="1">
              <a:off x="1617" y="2827"/>
              <a:ext cx="403" cy="9"/>
            </a:xfrm>
            <a:prstGeom prst="line">
              <a:avLst/>
            </a:prstGeom>
            <a:noFill/>
            <a:ln w="12700">
              <a:solidFill>
                <a:srgbClr val="000000"/>
              </a:solidFill>
              <a:round/>
              <a:headEnd type="triangle" w="med" len="med"/>
              <a:tailEnd/>
            </a:ln>
            <a:effectLst/>
          </p:spPr>
          <p:txBody>
            <a:bodyPr/>
            <a:lstStyle/>
            <a:p>
              <a:endParaRPr lang="en-US"/>
            </a:p>
          </p:txBody>
        </p:sp>
        <p:sp>
          <p:nvSpPr>
            <p:cNvPr id="16" name="Line 12"/>
            <p:cNvSpPr>
              <a:spLocks noChangeShapeType="1"/>
            </p:cNvSpPr>
            <p:nvPr/>
          </p:nvSpPr>
          <p:spPr bwMode="auto">
            <a:xfrm flipH="1" flipV="1">
              <a:off x="1485" y="2397"/>
              <a:ext cx="139" cy="439"/>
            </a:xfrm>
            <a:prstGeom prst="line">
              <a:avLst/>
            </a:prstGeom>
            <a:noFill/>
            <a:ln w="12700">
              <a:solidFill>
                <a:srgbClr val="000000"/>
              </a:solidFill>
              <a:round/>
              <a:headEnd/>
              <a:tailEnd type="triangle" w="med" len="med"/>
            </a:ln>
            <a:effectLst/>
          </p:spPr>
          <p:txBody>
            <a:bodyPr/>
            <a:lstStyle/>
            <a:p>
              <a:endParaRPr lang="en-US"/>
            </a:p>
          </p:txBody>
        </p:sp>
        <p:sp>
          <p:nvSpPr>
            <p:cNvPr id="17" name="Line 13"/>
            <p:cNvSpPr>
              <a:spLocks noChangeShapeType="1"/>
            </p:cNvSpPr>
            <p:nvPr/>
          </p:nvSpPr>
          <p:spPr bwMode="auto">
            <a:xfrm flipV="1">
              <a:off x="1625" y="2621"/>
              <a:ext cx="343" cy="212"/>
            </a:xfrm>
            <a:prstGeom prst="line">
              <a:avLst/>
            </a:prstGeom>
            <a:noFill/>
            <a:ln w="12700">
              <a:solidFill>
                <a:srgbClr val="000000"/>
              </a:solidFill>
              <a:round/>
              <a:headEnd/>
              <a:tailEnd type="triangle" w="med" len="med"/>
            </a:ln>
            <a:effectLst/>
          </p:spPr>
          <p:txBody>
            <a:bodyPr/>
            <a:lstStyle/>
            <a:p>
              <a:endParaRPr lang="en-US"/>
            </a:p>
          </p:txBody>
        </p:sp>
        <p:sp>
          <p:nvSpPr>
            <p:cNvPr id="18" name="Line 14"/>
            <p:cNvSpPr>
              <a:spLocks noChangeShapeType="1"/>
            </p:cNvSpPr>
            <p:nvPr/>
          </p:nvSpPr>
          <p:spPr bwMode="auto">
            <a:xfrm flipV="1">
              <a:off x="1625" y="2459"/>
              <a:ext cx="219" cy="374"/>
            </a:xfrm>
            <a:prstGeom prst="line">
              <a:avLst/>
            </a:prstGeom>
            <a:noFill/>
            <a:ln w="12700">
              <a:solidFill>
                <a:srgbClr val="000000"/>
              </a:solidFill>
              <a:round/>
              <a:headEnd/>
              <a:tailEnd type="triangle" w="med" len="med"/>
            </a:ln>
            <a:effectLst/>
          </p:spPr>
          <p:txBody>
            <a:bodyPr/>
            <a:lstStyle/>
            <a:p>
              <a:endParaRPr lang="en-US"/>
            </a:p>
          </p:txBody>
        </p:sp>
        <p:sp>
          <p:nvSpPr>
            <p:cNvPr id="19" name="Line 15"/>
            <p:cNvSpPr>
              <a:spLocks noChangeShapeType="1"/>
            </p:cNvSpPr>
            <p:nvPr/>
          </p:nvSpPr>
          <p:spPr bwMode="auto">
            <a:xfrm flipV="1">
              <a:off x="1625" y="2397"/>
              <a:ext cx="51" cy="437"/>
            </a:xfrm>
            <a:prstGeom prst="line">
              <a:avLst/>
            </a:prstGeom>
            <a:noFill/>
            <a:ln w="12700">
              <a:solidFill>
                <a:srgbClr val="000000"/>
              </a:solidFill>
              <a:round/>
              <a:headEnd/>
              <a:tailEnd type="triangle" w="med" len="med"/>
            </a:ln>
            <a:effectLst/>
          </p:spPr>
          <p:txBody>
            <a:bodyPr/>
            <a:lstStyle/>
            <a:p>
              <a:endParaRPr lang="en-US"/>
            </a:p>
          </p:txBody>
        </p:sp>
        <p:sp>
          <p:nvSpPr>
            <p:cNvPr id="20" name="Oval 16"/>
            <p:cNvSpPr>
              <a:spLocks noChangeArrowheads="1"/>
            </p:cNvSpPr>
            <p:nvPr/>
          </p:nvSpPr>
          <p:spPr bwMode="auto">
            <a:xfrm>
              <a:off x="1570" y="2774"/>
              <a:ext cx="102" cy="100"/>
            </a:xfrm>
            <a:prstGeom prst="ellipse">
              <a:avLst/>
            </a:prstGeom>
            <a:solidFill>
              <a:srgbClr val="FCFEB9"/>
            </a:solidFill>
            <a:ln w="25400">
              <a:solidFill>
                <a:srgbClr val="000000"/>
              </a:solidFill>
              <a:round/>
              <a:headEnd/>
              <a:tailEnd/>
            </a:ln>
            <a:effectLst/>
          </p:spPr>
          <p:txBody>
            <a:bodyPr wrap="none" anchor="ctr"/>
            <a:lstStyle/>
            <a:p>
              <a:endParaRPr lang="en-US"/>
            </a:p>
          </p:txBody>
        </p:sp>
      </p:grpSp>
      <p:sp>
        <p:nvSpPr>
          <p:cNvPr id="21" name="Rectangle 18"/>
          <p:cNvSpPr>
            <a:spLocks noChangeArrowheads="1"/>
          </p:cNvSpPr>
          <p:nvPr/>
        </p:nvSpPr>
        <p:spPr bwMode="auto">
          <a:xfrm>
            <a:off x="4273550" y="3587750"/>
            <a:ext cx="139700" cy="2578100"/>
          </a:xfrm>
          <a:prstGeom prst="rect">
            <a:avLst/>
          </a:prstGeom>
          <a:solidFill>
            <a:srgbClr val="FFC5CF"/>
          </a:solidFill>
          <a:ln w="12700">
            <a:solidFill>
              <a:schemeClr val="tx1"/>
            </a:solidFill>
            <a:miter lim="800000"/>
            <a:headEnd/>
            <a:tailEnd/>
          </a:ln>
          <a:effectLst/>
        </p:spPr>
        <p:txBody>
          <a:bodyPr wrap="none" anchor="ctr"/>
          <a:lstStyle/>
          <a:p>
            <a:endParaRPr lang="en-US"/>
          </a:p>
        </p:txBody>
      </p:sp>
      <p:sp>
        <p:nvSpPr>
          <p:cNvPr id="22" name="Freeform 19"/>
          <p:cNvSpPr>
            <a:spLocks/>
          </p:cNvSpPr>
          <p:nvPr/>
        </p:nvSpPr>
        <p:spPr bwMode="auto">
          <a:xfrm>
            <a:off x="914400" y="1905000"/>
            <a:ext cx="7164388" cy="4268788"/>
          </a:xfrm>
          <a:custGeom>
            <a:avLst/>
            <a:gdLst/>
            <a:ahLst/>
            <a:cxnLst>
              <a:cxn ang="0">
                <a:pos x="96" y="2688"/>
              </a:cxn>
              <a:cxn ang="0">
                <a:pos x="0" y="2688"/>
              </a:cxn>
              <a:cxn ang="0">
                <a:pos x="0" y="0"/>
              </a:cxn>
              <a:cxn ang="0">
                <a:pos x="4512" y="0"/>
              </a:cxn>
              <a:cxn ang="0">
                <a:pos x="4512" y="2688"/>
              </a:cxn>
              <a:cxn ang="0">
                <a:pos x="4416" y="2688"/>
              </a:cxn>
              <a:cxn ang="0">
                <a:pos x="4416" y="96"/>
              </a:cxn>
              <a:cxn ang="0">
                <a:pos x="96" y="96"/>
              </a:cxn>
              <a:cxn ang="0">
                <a:pos x="96" y="2688"/>
              </a:cxn>
            </a:cxnLst>
            <a:rect l="0" t="0" r="r" b="b"/>
            <a:pathLst>
              <a:path w="4513" h="2689">
                <a:moveTo>
                  <a:pt x="96" y="2688"/>
                </a:moveTo>
                <a:lnTo>
                  <a:pt x="0" y="2688"/>
                </a:lnTo>
                <a:lnTo>
                  <a:pt x="0" y="0"/>
                </a:lnTo>
                <a:lnTo>
                  <a:pt x="4512" y="0"/>
                </a:lnTo>
                <a:lnTo>
                  <a:pt x="4512" y="2688"/>
                </a:lnTo>
                <a:lnTo>
                  <a:pt x="4416" y="2688"/>
                </a:lnTo>
                <a:lnTo>
                  <a:pt x="4416" y="96"/>
                </a:lnTo>
                <a:lnTo>
                  <a:pt x="96" y="96"/>
                </a:lnTo>
                <a:lnTo>
                  <a:pt x="96" y="2688"/>
                </a:lnTo>
              </a:path>
            </a:pathLst>
          </a:custGeom>
          <a:solidFill>
            <a:srgbClr val="FFC5CF"/>
          </a:solidFill>
          <a:ln w="12700" cap="rnd" cmpd="sng">
            <a:solidFill>
              <a:schemeClr val="tx1"/>
            </a:solidFill>
            <a:prstDash val="solid"/>
            <a:round/>
            <a:headEnd type="none" w="med" len="med"/>
            <a:tailEnd type="none" w="med" len="med"/>
          </a:ln>
          <a:effectLst/>
        </p:spPr>
        <p:txBody>
          <a:bodyPr/>
          <a:lstStyle/>
          <a:p>
            <a:endParaRPr lang="en-US"/>
          </a:p>
        </p:txBody>
      </p:sp>
      <p:sp>
        <p:nvSpPr>
          <p:cNvPr id="23" name="Line 20"/>
          <p:cNvSpPr>
            <a:spLocks noChangeShapeType="1"/>
          </p:cNvSpPr>
          <p:nvPr/>
        </p:nvSpPr>
        <p:spPr bwMode="auto">
          <a:xfrm flipV="1">
            <a:off x="3055938" y="2052638"/>
            <a:ext cx="823912" cy="1611312"/>
          </a:xfrm>
          <a:prstGeom prst="line">
            <a:avLst/>
          </a:prstGeom>
          <a:noFill/>
          <a:ln w="12700">
            <a:solidFill>
              <a:schemeClr val="accent1"/>
            </a:solidFill>
            <a:round/>
            <a:headEnd/>
            <a:tailEnd type="triangle" w="med" len="med"/>
          </a:ln>
          <a:effectLst/>
        </p:spPr>
        <p:txBody>
          <a:bodyPr/>
          <a:lstStyle/>
          <a:p>
            <a:endParaRPr lang="en-US"/>
          </a:p>
        </p:txBody>
      </p:sp>
      <p:sp>
        <p:nvSpPr>
          <p:cNvPr id="24" name="Line 21"/>
          <p:cNvSpPr>
            <a:spLocks noChangeShapeType="1"/>
          </p:cNvSpPr>
          <p:nvPr/>
        </p:nvSpPr>
        <p:spPr bwMode="auto">
          <a:xfrm flipV="1">
            <a:off x="2674938" y="2052638"/>
            <a:ext cx="138112" cy="1535112"/>
          </a:xfrm>
          <a:prstGeom prst="line">
            <a:avLst/>
          </a:prstGeom>
          <a:noFill/>
          <a:ln w="12700">
            <a:solidFill>
              <a:schemeClr val="accent1"/>
            </a:solidFill>
            <a:round/>
            <a:headEnd/>
            <a:tailEnd type="triangle" w="med" len="med"/>
          </a:ln>
          <a:effectLst/>
        </p:spPr>
        <p:txBody>
          <a:bodyPr/>
          <a:lstStyle/>
          <a:p>
            <a:endParaRPr lang="en-US"/>
          </a:p>
        </p:txBody>
      </p:sp>
      <p:sp>
        <p:nvSpPr>
          <p:cNvPr id="25" name="Line 22"/>
          <p:cNvSpPr>
            <a:spLocks noChangeShapeType="1"/>
          </p:cNvSpPr>
          <p:nvPr/>
        </p:nvSpPr>
        <p:spPr bwMode="auto">
          <a:xfrm flipV="1">
            <a:off x="3513138" y="2052638"/>
            <a:ext cx="2881312" cy="1839912"/>
          </a:xfrm>
          <a:prstGeom prst="line">
            <a:avLst/>
          </a:prstGeom>
          <a:noFill/>
          <a:ln w="12700">
            <a:solidFill>
              <a:schemeClr val="accent1"/>
            </a:solidFill>
            <a:round/>
            <a:headEnd/>
            <a:tailEnd type="triangle" w="med" len="med"/>
          </a:ln>
          <a:effectLst/>
        </p:spPr>
        <p:txBody>
          <a:bodyPr/>
          <a:lstStyle/>
          <a:p>
            <a:endParaRPr lang="en-US"/>
          </a:p>
        </p:txBody>
      </p:sp>
      <p:sp>
        <p:nvSpPr>
          <p:cNvPr id="26" name="Line 23"/>
          <p:cNvSpPr>
            <a:spLocks noChangeShapeType="1"/>
          </p:cNvSpPr>
          <p:nvPr/>
        </p:nvSpPr>
        <p:spPr bwMode="auto">
          <a:xfrm flipH="1" flipV="1">
            <a:off x="1747838" y="2052638"/>
            <a:ext cx="544512" cy="1535112"/>
          </a:xfrm>
          <a:prstGeom prst="line">
            <a:avLst/>
          </a:prstGeom>
          <a:noFill/>
          <a:ln w="12700">
            <a:solidFill>
              <a:schemeClr val="accent1"/>
            </a:solidFill>
            <a:round/>
            <a:headEnd/>
            <a:tailEnd type="triangle" w="med" len="med"/>
          </a:ln>
          <a:effectLst/>
        </p:spPr>
        <p:txBody>
          <a:bodyPr/>
          <a:lstStyle/>
          <a:p>
            <a:endParaRPr lang="en-US"/>
          </a:p>
        </p:txBody>
      </p:sp>
      <p:sp>
        <p:nvSpPr>
          <p:cNvPr id="27" name="Line 24"/>
          <p:cNvSpPr>
            <a:spLocks noChangeShapeType="1"/>
          </p:cNvSpPr>
          <p:nvPr/>
        </p:nvSpPr>
        <p:spPr bwMode="auto">
          <a:xfrm>
            <a:off x="3894138" y="2065338"/>
            <a:ext cx="900112" cy="671512"/>
          </a:xfrm>
          <a:prstGeom prst="line">
            <a:avLst/>
          </a:prstGeom>
          <a:noFill/>
          <a:ln w="12700">
            <a:solidFill>
              <a:schemeClr val="accent1"/>
            </a:solidFill>
            <a:round/>
            <a:headEnd/>
            <a:tailEnd type="triangle" w="med" len="med"/>
          </a:ln>
          <a:effectLst/>
        </p:spPr>
        <p:txBody>
          <a:bodyPr/>
          <a:lstStyle/>
          <a:p>
            <a:endParaRPr lang="en-US"/>
          </a:p>
        </p:txBody>
      </p:sp>
      <p:sp>
        <p:nvSpPr>
          <p:cNvPr id="28" name="Line 25"/>
          <p:cNvSpPr>
            <a:spLocks noChangeShapeType="1"/>
          </p:cNvSpPr>
          <p:nvPr/>
        </p:nvSpPr>
        <p:spPr bwMode="auto">
          <a:xfrm>
            <a:off x="6408738" y="2065338"/>
            <a:ext cx="1509712" cy="1509712"/>
          </a:xfrm>
          <a:prstGeom prst="line">
            <a:avLst/>
          </a:prstGeom>
          <a:noFill/>
          <a:ln w="12700">
            <a:solidFill>
              <a:schemeClr val="accent1"/>
            </a:solidFill>
            <a:round/>
            <a:headEnd/>
            <a:tailEnd type="triangle" w="med" len="med"/>
          </a:ln>
          <a:effectLst/>
        </p:spPr>
        <p:txBody>
          <a:bodyPr/>
          <a:lstStyle/>
          <a:p>
            <a:endParaRPr lang="en-US"/>
          </a:p>
        </p:txBody>
      </p:sp>
      <p:sp>
        <p:nvSpPr>
          <p:cNvPr id="29" name="Line 26"/>
          <p:cNvSpPr>
            <a:spLocks noChangeShapeType="1"/>
          </p:cNvSpPr>
          <p:nvPr/>
        </p:nvSpPr>
        <p:spPr bwMode="auto">
          <a:xfrm flipH="1">
            <a:off x="1443038" y="2065338"/>
            <a:ext cx="315912" cy="976312"/>
          </a:xfrm>
          <a:prstGeom prst="line">
            <a:avLst/>
          </a:prstGeom>
          <a:noFill/>
          <a:ln w="12700">
            <a:solidFill>
              <a:schemeClr val="accent1"/>
            </a:solidFill>
            <a:round/>
            <a:headEnd/>
            <a:tailEnd type="triangle" w="med" len="med"/>
          </a:ln>
          <a:effectLst/>
        </p:spPr>
        <p:txBody>
          <a:bodyPr/>
          <a:lstStyle/>
          <a:p>
            <a:endParaRPr lang="en-US"/>
          </a:p>
        </p:txBody>
      </p:sp>
      <p:sp>
        <p:nvSpPr>
          <p:cNvPr id="30" name="Line 27"/>
          <p:cNvSpPr>
            <a:spLocks noChangeShapeType="1"/>
          </p:cNvSpPr>
          <p:nvPr/>
        </p:nvSpPr>
        <p:spPr bwMode="auto">
          <a:xfrm flipH="1">
            <a:off x="7234238" y="3589338"/>
            <a:ext cx="696912" cy="290512"/>
          </a:xfrm>
          <a:prstGeom prst="line">
            <a:avLst/>
          </a:prstGeom>
          <a:noFill/>
          <a:ln w="12700">
            <a:solidFill>
              <a:schemeClr val="accent1"/>
            </a:solidFill>
            <a:round/>
            <a:headEnd/>
            <a:tailEnd type="triangle" w="med" len="med"/>
          </a:ln>
          <a:effectLst/>
        </p:spPr>
        <p:txBody>
          <a:bodyPr/>
          <a:lstStyle/>
          <a:p>
            <a:endParaRPr lang="en-US"/>
          </a:p>
        </p:txBody>
      </p:sp>
      <p:sp>
        <p:nvSpPr>
          <p:cNvPr id="31" name="Line 28"/>
          <p:cNvSpPr>
            <a:spLocks noChangeShapeType="1"/>
          </p:cNvSpPr>
          <p:nvPr/>
        </p:nvSpPr>
        <p:spPr bwMode="auto">
          <a:xfrm flipV="1">
            <a:off x="6256338" y="2052638"/>
            <a:ext cx="1281112" cy="2144712"/>
          </a:xfrm>
          <a:prstGeom prst="line">
            <a:avLst/>
          </a:prstGeom>
          <a:noFill/>
          <a:ln w="12700">
            <a:solidFill>
              <a:schemeClr val="accent2"/>
            </a:solidFill>
            <a:round/>
            <a:headEnd/>
            <a:tailEnd type="triangle" w="med" len="med"/>
          </a:ln>
          <a:effectLst/>
        </p:spPr>
        <p:txBody>
          <a:bodyPr/>
          <a:lstStyle/>
          <a:p>
            <a:endParaRPr lang="en-US"/>
          </a:p>
        </p:txBody>
      </p:sp>
      <p:sp>
        <p:nvSpPr>
          <p:cNvPr id="32" name="Line 29"/>
          <p:cNvSpPr>
            <a:spLocks noChangeShapeType="1"/>
          </p:cNvSpPr>
          <p:nvPr/>
        </p:nvSpPr>
        <p:spPr bwMode="auto">
          <a:xfrm flipH="1" flipV="1">
            <a:off x="5862638" y="2052638"/>
            <a:ext cx="239712" cy="2144712"/>
          </a:xfrm>
          <a:prstGeom prst="line">
            <a:avLst/>
          </a:prstGeom>
          <a:noFill/>
          <a:ln w="12700">
            <a:solidFill>
              <a:schemeClr val="accent2"/>
            </a:solidFill>
            <a:round/>
            <a:headEnd/>
            <a:tailEnd type="triangle" w="med" len="med"/>
          </a:ln>
          <a:effectLst/>
        </p:spPr>
        <p:txBody>
          <a:bodyPr/>
          <a:lstStyle/>
          <a:p>
            <a:endParaRPr lang="en-US"/>
          </a:p>
        </p:txBody>
      </p:sp>
      <p:sp>
        <p:nvSpPr>
          <p:cNvPr id="33" name="Line 30"/>
          <p:cNvSpPr>
            <a:spLocks noChangeShapeType="1"/>
          </p:cNvSpPr>
          <p:nvPr/>
        </p:nvSpPr>
        <p:spPr bwMode="auto">
          <a:xfrm flipV="1">
            <a:off x="6408738" y="3881438"/>
            <a:ext cx="823912" cy="392112"/>
          </a:xfrm>
          <a:prstGeom prst="line">
            <a:avLst/>
          </a:prstGeom>
          <a:noFill/>
          <a:ln w="12700">
            <a:solidFill>
              <a:schemeClr val="accent2"/>
            </a:solidFill>
            <a:round/>
            <a:headEnd/>
            <a:tailEnd type="triangle" w="med" len="med"/>
          </a:ln>
          <a:effectLst/>
        </p:spPr>
        <p:txBody>
          <a:bodyPr/>
          <a:lstStyle/>
          <a:p>
            <a:endParaRPr lang="en-US"/>
          </a:p>
        </p:txBody>
      </p:sp>
      <p:sp>
        <p:nvSpPr>
          <p:cNvPr id="34" name="Line 31"/>
          <p:cNvSpPr>
            <a:spLocks noChangeShapeType="1"/>
          </p:cNvSpPr>
          <p:nvPr/>
        </p:nvSpPr>
        <p:spPr bwMode="auto">
          <a:xfrm flipH="1">
            <a:off x="5100638" y="2065338"/>
            <a:ext cx="773112" cy="366712"/>
          </a:xfrm>
          <a:prstGeom prst="line">
            <a:avLst/>
          </a:prstGeom>
          <a:noFill/>
          <a:ln w="12700">
            <a:solidFill>
              <a:schemeClr val="accent2"/>
            </a:solidFill>
            <a:round/>
            <a:headEnd/>
            <a:tailEnd type="triangle" w="med" len="med"/>
          </a:ln>
          <a:effectLst/>
        </p:spPr>
        <p:txBody>
          <a:bodyPr/>
          <a:lstStyle/>
          <a:p>
            <a:endParaRPr lang="en-US"/>
          </a:p>
        </p:txBody>
      </p:sp>
      <p:sp>
        <p:nvSpPr>
          <p:cNvPr id="35" name="Line 32"/>
          <p:cNvSpPr>
            <a:spLocks noChangeShapeType="1"/>
          </p:cNvSpPr>
          <p:nvPr/>
        </p:nvSpPr>
        <p:spPr bwMode="auto">
          <a:xfrm flipH="1" flipV="1">
            <a:off x="4719638" y="2052638"/>
            <a:ext cx="1230312" cy="2068512"/>
          </a:xfrm>
          <a:prstGeom prst="line">
            <a:avLst/>
          </a:prstGeom>
          <a:noFill/>
          <a:ln w="12700">
            <a:solidFill>
              <a:schemeClr val="accent2"/>
            </a:solidFill>
            <a:round/>
            <a:headEnd/>
            <a:tailEnd type="triangle" w="med" len="med"/>
          </a:ln>
          <a:effectLst/>
        </p:spPr>
        <p:txBody>
          <a:bodyPr/>
          <a:lstStyle/>
          <a:p>
            <a:endParaRPr lang="en-US"/>
          </a:p>
        </p:txBody>
      </p:sp>
      <p:sp>
        <p:nvSpPr>
          <p:cNvPr id="36" name="Line 33"/>
          <p:cNvSpPr>
            <a:spLocks noChangeShapeType="1"/>
          </p:cNvSpPr>
          <p:nvPr/>
        </p:nvSpPr>
        <p:spPr bwMode="auto">
          <a:xfrm flipH="1">
            <a:off x="3881438" y="2065338"/>
            <a:ext cx="849312" cy="519112"/>
          </a:xfrm>
          <a:prstGeom prst="line">
            <a:avLst/>
          </a:prstGeom>
          <a:noFill/>
          <a:ln w="12700">
            <a:solidFill>
              <a:schemeClr val="accent2"/>
            </a:solidFill>
            <a:round/>
            <a:headEnd/>
            <a:tailEnd type="triangle" w="med" len="med"/>
          </a:ln>
          <a:effectLst/>
        </p:spPr>
        <p:txBody>
          <a:bodyPr/>
          <a:lstStyle/>
          <a:p>
            <a:endParaRPr lang="en-US"/>
          </a:p>
        </p:txBody>
      </p:sp>
      <p:sp>
        <p:nvSpPr>
          <p:cNvPr id="37" name="Rectangle 34"/>
          <p:cNvSpPr>
            <a:spLocks noChangeArrowheads="1"/>
          </p:cNvSpPr>
          <p:nvPr/>
        </p:nvSpPr>
        <p:spPr bwMode="auto">
          <a:xfrm>
            <a:off x="1570038" y="4876800"/>
            <a:ext cx="2128837" cy="547688"/>
          </a:xfrm>
          <a:prstGeom prst="rect">
            <a:avLst/>
          </a:prstGeom>
          <a:noFill/>
          <a:ln w="25400">
            <a:solidFill>
              <a:schemeClr val="accent1"/>
            </a:solidFill>
            <a:miter lim="800000"/>
            <a:headEnd/>
            <a:tailEnd/>
          </a:ln>
          <a:effectLst/>
        </p:spPr>
        <p:txBody>
          <a:bodyPr wrap="none" lIns="90488" tIns="44450" rIns="90488" bIns="44450">
            <a:spAutoFit/>
          </a:bodyPr>
          <a:lstStyle/>
          <a:p>
            <a:r>
              <a:rPr lang="cs-CZ" sz="2800" b="1">
                <a:latin typeface="Arial" pitchFamily="34" charset="0"/>
              </a:rPr>
              <a:t>L </a:t>
            </a:r>
            <a:r>
              <a:rPr lang="cs-CZ" sz="2800">
                <a:latin typeface="Arial" pitchFamily="34" charset="0"/>
              </a:rPr>
              <a:t>(radiance)</a:t>
            </a:r>
            <a:endParaRPr lang="cs-CZ" sz="2800">
              <a:latin typeface="Arial CE" charset="-18"/>
            </a:endParaRPr>
          </a:p>
        </p:txBody>
      </p:sp>
      <p:sp>
        <p:nvSpPr>
          <p:cNvPr id="38" name="Rectangle 35"/>
          <p:cNvSpPr>
            <a:spLocks noChangeArrowheads="1"/>
          </p:cNvSpPr>
          <p:nvPr/>
        </p:nvSpPr>
        <p:spPr bwMode="auto">
          <a:xfrm>
            <a:off x="4999038" y="5105400"/>
            <a:ext cx="2641750" cy="520655"/>
          </a:xfrm>
          <a:prstGeom prst="rect">
            <a:avLst/>
          </a:prstGeom>
          <a:noFill/>
          <a:ln w="25400">
            <a:solidFill>
              <a:schemeClr val="accent2"/>
            </a:solidFill>
            <a:miter lim="800000"/>
            <a:headEnd/>
            <a:tailEnd/>
          </a:ln>
          <a:effectLst/>
        </p:spPr>
        <p:txBody>
          <a:bodyPr wrap="none" lIns="90488" tIns="44450" rIns="90488" bIns="44450">
            <a:spAutoFit/>
          </a:bodyPr>
          <a:lstStyle/>
          <a:p>
            <a:r>
              <a:rPr lang="cs-CZ" sz="2800" b="1" dirty="0">
                <a:latin typeface="Arial" pitchFamily="34" charset="0"/>
              </a:rPr>
              <a:t>W </a:t>
            </a:r>
            <a:r>
              <a:rPr lang="cs-CZ" sz="2800" dirty="0" smtClean="0">
                <a:latin typeface="Arial" pitchFamily="34" charset="0"/>
              </a:rPr>
              <a:t>(</a:t>
            </a:r>
            <a:r>
              <a:rPr lang="en-US" sz="2800" dirty="0" smtClean="0">
                <a:latin typeface="Arial" pitchFamily="34" charset="0"/>
              </a:rPr>
              <a:t>importance</a:t>
            </a:r>
            <a:r>
              <a:rPr lang="cs-CZ" sz="2800" dirty="0" smtClean="0">
                <a:latin typeface="Arial" pitchFamily="34" charset="0"/>
              </a:rPr>
              <a:t>)</a:t>
            </a:r>
            <a:endParaRPr lang="cs-CZ" sz="2800" dirty="0">
              <a:latin typeface="Arial CE" charset="-18"/>
            </a:endParaRPr>
          </a:p>
        </p:txBody>
      </p:sp>
    </p:spTree>
    <p:extLst>
      <p:ext uri="{BB962C8B-B14F-4D97-AF65-F5344CB8AC3E}">
        <p14:creationId xmlns:p14="http://schemas.microsoft.com/office/powerpoint/2010/main" val="200915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importance</a:t>
            </a:r>
            <a:endParaRPr lang="en-US" dirty="0"/>
          </a:p>
        </p:txBody>
      </p:sp>
      <p:sp>
        <p:nvSpPr>
          <p:cNvPr id="3" name="Content Placeholder 2"/>
          <p:cNvSpPr>
            <a:spLocks noGrp="1"/>
          </p:cNvSpPr>
          <p:nvPr>
            <p:ph idx="1"/>
          </p:nvPr>
        </p:nvSpPr>
        <p:spPr>
          <a:xfrm>
            <a:off x="457200" y="1600200"/>
            <a:ext cx="8507288" cy="4530725"/>
          </a:xfrm>
        </p:spPr>
        <p:txBody>
          <a:bodyPr/>
          <a:lstStyle/>
          <a:p>
            <a:r>
              <a:rPr lang="cs-CZ" i="1" dirty="0" err="1" smtClean="0"/>
              <a:t>W</a:t>
            </a:r>
            <a:r>
              <a:rPr lang="cs-CZ" baseline="-25000" dirty="0" err="1" smtClean="0"/>
              <a:t>e</a:t>
            </a:r>
            <a:r>
              <a:rPr lang="cs-CZ" dirty="0" smtClean="0"/>
              <a:t> </a:t>
            </a:r>
            <a:r>
              <a:rPr lang="en-US" dirty="0" smtClean="0"/>
              <a:t>describes how important is the incident radiance to the sensor response</a:t>
            </a:r>
            <a:endParaRPr lang="cs-CZ" dirty="0" smtClean="0"/>
          </a:p>
          <a:p>
            <a:r>
              <a:rPr lang="en-US" dirty="0" smtClean="0"/>
              <a:t>One step into the scene</a:t>
            </a:r>
            <a:r>
              <a:rPr lang="cs-CZ" dirty="0" smtClean="0"/>
              <a:t>: </a:t>
            </a:r>
            <a:r>
              <a:rPr lang="en-US" dirty="0" smtClean="0"/>
              <a:t>Incident radiance on the sensor </a:t>
            </a:r>
            <a:r>
              <a:rPr lang="cs-CZ" dirty="0" smtClean="0"/>
              <a:t>= </a:t>
            </a:r>
            <a:r>
              <a:rPr lang="en-US" dirty="0" smtClean="0"/>
              <a:t>outgoing radiance from other scene points</a:t>
            </a:r>
            <a:endParaRPr lang="cs-CZ" dirty="0" smtClean="0"/>
          </a:p>
          <a:p>
            <a:r>
              <a:rPr lang="en-US" dirty="0" smtClean="0"/>
              <a:t>And we can go on to </a:t>
            </a:r>
            <a:r>
              <a:rPr lang="cs-CZ" dirty="0" smtClean="0"/>
              <a:t>2, 3, …  </a:t>
            </a:r>
            <a:r>
              <a:rPr lang="en-US" dirty="0" smtClean="0"/>
              <a:t>steps into the scene</a:t>
            </a:r>
            <a:r>
              <a:rPr lang="cs-CZ" dirty="0" smtClean="0"/>
              <a:t>…</a:t>
            </a:r>
          </a:p>
          <a:p>
            <a:pPr marL="0" indent="0">
              <a:buNone/>
            </a:pPr>
            <a:endParaRPr lang="cs-CZ" dirty="0" smtClean="0"/>
          </a:p>
          <a:p>
            <a:r>
              <a:rPr lang="en-US" dirty="0" smtClean="0"/>
              <a:t>As a result, </a:t>
            </a:r>
            <a:r>
              <a:rPr lang="cs-CZ" i="1" dirty="0" err="1" smtClean="0"/>
              <a:t>W</a:t>
            </a:r>
            <a:r>
              <a:rPr lang="cs-CZ" baseline="-25000" dirty="0" err="1" smtClean="0"/>
              <a:t>e</a:t>
            </a:r>
            <a:r>
              <a:rPr lang="cs-CZ" dirty="0" smtClean="0"/>
              <a:t> </a:t>
            </a:r>
            <a:r>
              <a:rPr lang="en-US" dirty="0" smtClean="0"/>
              <a:t>can be interpreted as an (imaginary) transport quantity emitted from the sensor </a:t>
            </a:r>
            <a:r>
              <a:rPr lang="cs-CZ" dirty="0" smtClean="0"/>
              <a:t>(</a:t>
            </a:r>
            <a:r>
              <a:rPr lang="en-US" dirty="0" smtClean="0"/>
              <a:t>similarly to how radiance</a:t>
            </a:r>
            <a:r>
              <a:rPr lang="cs-CZ" dirty="0"/>
              <a:t> </a:t>
            </a:r>
            <a:r>
              <a:rPr lang="cs-CZ" i="1" dirty="0" err="1"/>
              <a:t>L</a:t>
            </a:r>
            <a:r>
              <a:rPr lang="cs-CZ" baseline="-25000" dirty="0" err="1"/>
              <a:t>e</a:t>
            </a:r>
            <a:r>
              <a:rPr lang="cs-CZ" dirty="0"/>
              <a:t> </a:t>
            </a:r>
            <a:r>
              <a:rPr lang="en-US" dirty="0" smtClean="0"/>
              <a:t>is emitted from light sources</a:t>
            </a:r>
            <a:r>
              <a:rPr lang="cs-CZ" dirty="0" smtClean="0"/>
              <a:t>)</a:t>
            </a:r>
            <a:endParaRPr lang="cs-CZ" b="1" dirty="0" smtClean="0"/>
          </a:p>
          <a:p>
            <a:r>
              <a:rPr lang="en-US" dirty="0" smtClean="0"/>
              <a:t>In this interpretation, we call </a:t>
            </a:r>
            <a:r>
              <a:rPr lang="cs-CZ" i="1" dirty="0" err="1" smtClean="0"/>
              <a:t>W</a:t>
            </a:r>
            <a:r>
              <a:rPr lang="cs-CZ" baseline="-25000" dirty="0" err="1" smtClean="0"/>
              <a:t>e</a:t>
            </a:r>
            <a:r>
              <a:rPr lang="en-US" dirty="0"/>
              <a:t> </a:t>
            </a:r>
            <a:r>
              <a:rPr lang="en-US" dirty="0" smtClean="0"/>
              <a:t>the </a:t>
            </a:r>
            <a:r>
              <a:rPr lang="en-US" b="1" dirty="0" smtClean="0"/>
              <a:t>emitted importance function</a:t>
            </a:r>
            <a:r>
              <a:rPr lang="cs-CZ" b="1" dirty="0" smtClean="0"/>
              <a:t/>
            </a:r>
            <a:br>
              <a:rPr lang="cs-CZ" b="1" dirty="0" smtClean="0"/>
            </a:br>
            <a:endParaRPr lang="cs-CZ" dirty="0" smtClean="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1660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of visual importance</a:t>
            </a:r>
            <a:endParaRPr lang="en-US" dirty="0"/>
          </a:p>
        </p:txBody>
      </p:sp>
      <p:sp>
        <p:nvSpPr>
          <p:cNvPr id="3" name="Content Placeholder 2"/>
          <p:cNvSpPr>
            <a:spLocks noGrp="1"/>
          </p:cNvSpPr>
          <p:nvPr>
            <p:ph idx="1"/>
          </p:nvPr>
        </p:nvSpPr>
        <p:spPr/>
        <p:txBody>
          <a:bodyPr/>
          <a:lstStyle/>
          <a:p>
            <a:r>
              <a:rPr lang="en-US" dirty="0" smtClean="0"/>
              <a:t>The importance function is transported by the similar rules to radiance and settles down on an </a:t>
            </a:r>
            <a:r>
              <a:rPr lang="en-US" b="1" dirty="0" smtClean="0"/>
              <a:t>equilibrium (steady state)</a:t>
            </a:r>
            <a:r>
              <a:rPr lang="cs-CZ" dirty="0" smtClean="0"/>
              <a:t> </a:t>
            </a:r>
            <a:r>
              <a:rPr lang="en-US" dirty="0" smtClean="0"/>
              <a:t>given by the </a:t>
            </a:r>
            <a:r>
              <a:rPr lang="en-US" b="1" dirty="0" smtClean="0"/>
              <a:t>equilibrium visual importance function</a:t>
            </a:r>
            <a:r>
              <a:rPr lang="cs-CZ" b="1" dirty="0" smtClean="0"/>
              <a:t> </a:t>
            </a:r>
            <a:r>
              <a:rPr lang="cs-CZ" b="1" i="1" dirty="0" smtClean="0"/>
              <a:t>W</a:t>
            </a:r>
            <a:r>
              <a:rPr lang="cs-CZ" dirty="0" smtClean="0"/>
              <a:t>:</a:t>
            </a:r>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aphicFrame>
        <p:nvGraphicFramePr>
          <p:cNvPr id="508930" name="Object 2"/>
          <p:cNvGraphicFramePr>
            <a:graphicFrameLocks noChangeAspect="1"/>
          </p:cNvGraphicFramePr>
          <p:nvPr>
            <p:extLst>
              <p:ext uri="{D42A27DB-BD31-4B8C-83A1-F6EECF244321}">
                <p14:modId xmlns:p14="http://schemas.microsoft.com/office/powerpoint/2010/main" val="2932905366"/>
              </p:ext>
            </p:extLst>
          </p:nvPr>
        </p:nvGraphicFramePr>
        <p:xfrm>
          <a:off x="467544" y="3338240"/>
          <a:ext cx="8239125" cy="1458912"/>
        </p:xfrm>
        <a:graphic>
          <a:graphicData uri="http://schemas.openxmlformats.org/presentationml/2006/ole">
            <mc:AlternateContent xmlns:mc="http://schemas.openxmlformats.org/markup-compatibility/2006">
              <mc:Choice xmlns:v="urn:schemas-microsoft-com:vml" Requires="v">
                <p:oleObj spid="_x0000_s403669" name="Rovnice" r:id="rId3" imgW="3581400" imgH="635000" progId="Equation.3">
                  <p:embed/>
                </p:oleObj>
              </mc:Choice>
              <mc:Fallback>
                <p:oleObj name="Rovnice" r:id="rId3" imgW="3581400" imgH="635000" progId="Equation.3">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38240"/>
                        <a:ext cx="8239125" cy="14589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8" name="Straight Connector 7"/>
          <p:cNvCxnSpPr/>
          <p:nvPr/>
        </p:nvCxnSpPr>
        <p:spPr>
          <a:xfrm>
            <a:off x="5004048" y="4509120"/>
            <a:ext cx="208823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71800" y="5241974"/>
            <a:ext cx="6458819" cy="1200329"/>
          </a:xfrm>
          <a:prstGeom prst="rect">
            <a:avLst/>
          </a:prstGeom>
          <a:noFill/>
        </p:spPr>
        <p:txBody>
          <a:bodyPr wrap="none" rtlCol="0">
            <a:spAutoFit/>
          </a:bodyPr>
          <a:lstStyle/>
          <a:p>
            <a:r>
              <a:rPr lang="en-US" dirty="0" smtClean="0">
                <a:latin typeface="+mj-lt"/>
              </a:rPr>
              <a:t>As in the rendering equation except that the </a:t>
            </a:r>
            <a:r>
              <a:rPr lang="cs-CZ" dirty="0" smtClean="0">
                <a:latin typeface="+mj-lt"/>
              </a:rPr>
              <a:t>BRDF </a:t>
            </a:r>
            <a:r>
              <a:rPr lang="en-US" dirty="0" smtClean="0">
                <a:latin typeface="+mj-lt"/>
              </a:rPr>
              <a:t/>
            </a:r>
            <a:br>
              <a:rPr lang="en-US" dirty="0" smtClean="0">
                <a:latin typeface="+mj-lt"/>
              </a:rPr>
            </a:br>
            <a:r>
              <a:rPr lang="en-US" dirty="0" smtClean="0">
                <a:latin typeface="+mj-lt"/>
              </a:rPr>
              <a:t>arguments are exchanged  </a:t>
            </a:r>
            <a:r>
              <a:rPr lang="cs-CZ" dirty="0" smtClean="0">
                <a:latin typeface="+mj-lt"/>
              </a:rPr>
              <a:t>(</a:t>
            </a:r>
            <a:r>
              <a:rPr lang="en-US" dirty="0">
                <a:latin typeface="+mj-lt"/>
              </a:rPr>
              <a:t>N</a:t>
            </a:r>
            <a:r>
              <a:rPr lang="en-US" dirty="0" smtClean="0">
                <a:latin typeface="+mj-lt"/>
              </a:rPr>
              <a:t>o difference for reflection </a:t>
            </a:r>
            <a:br>
              <a:rPr lang="en-US" dirty="0" smtClean="0">
                <a:latin typeface="+mj-lt"/>
              </a:rPr>
            </a:br>
            <a:r>
              <a:rPr lang="en-US" dirty="0" smtClean="0">
                <a:latin typeface="+mj-lt"/>
              </a:rPr>
              <a:t>because the BRDF is symmetrical, </a:t>
            </a:r>
            <a:r>
              <a:rPr lang="en-US" dirty="0">
                <a:latin typeface="+mj-lt"/>
              </a:rPr>
              <a:t>b</a:t>
            </a:r>
            <a:r>
              <a:rPr lang="en-US" dirty="0" smtClean="0">
                <a:latin typeface="+mj-lt"/>
              </a:rPr>
              <a:t>ut it makes difference for </a:t>
            </a:r>
            <a:br>
              <a:rPr lang="en-US" dirty="0" smtClean="0">
                <a:latin typeface="+mj-lt"/>
              </a:rPr>
            </a:br>
            <a:r>
              <a:rPr lang="en-US" dirty="0" smtClean="0">
                <a:latin typeface="+mj-lt"/>
              </a:rPr>
              <a:t>transmission, which is in general not symmetrical.</a:t>
            </a:r>
            <a:r>
              <a:rPr lang="cs-CZ" dirty="0" smtClean="0">
                <a:latin typeface="+mj-lt"/>
              </a:rPr>
              <a:t>)</a:t>
            </a:r>
            <a:endParaRPr lang="en-US" dirty="0">
              <a:latin typeface="+mj-lt"/>
            </a:endParaRPr>
          </a:p>
        </p:txBody>
      </p:sp>
      <p:cxnSp>
        <p:nvCxnSpPr>
          <p:cNvPr id="11" name="Straight Arrow Connector 10"/>
          <p:cNvCxnSpPr>
            <a:stCxn id="9" idx="0"/>
          </p:cNvCxnSpPr>
          <p:nvPr/>
        </p:nvCxnSpPr>
        <p:spPr>
          <a:xfrm flipH="1" flipV="1">
            <a:off x="5256145" y="4509120"/>
            <a:ext cx="745065" cy="732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8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Duality of importance and radiance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aphicFrame>
        <p:nvGraphicFramePr>
          <p:cNvPr id="7" name="Object 3"/>
          <p:cNvGraphicFramePr>
            <a:graphicFrameLocks noChangeAspect="1"/>
          </p:cNvGraphicFramePr>
          <p:nvPr/>
        </p:nvGraphicFramePr>
        <p:xfrm>
          <a:off x="3707904" y="2636912"/>
          <a:ext cx="1752600" cy="1223962"/>
        </p:xfrm>
        <a:graphic>
          <a:graphicData uri="http://schemas.openxmlformats.org/presentationml/2006/ole">
            <mc:AlternateContent xmlns:mc="http://schemas.openxmlformats.org/markup-compatibility/2006">
              <mc:Choice xmlns:v="urn:schemas-microsoft-com:vml" Requires="v">
                <p:oleObj spid="_x0000_s404693" name="Rovnice" r:id="rId3" imgW="761669" imgH="533169" progId="Equation.3">
                  <p:embed/>
                </p:oleObj>
              </mc:Choice>
              <mc:Fallback>
                <p:oleObj name="Rovnice" r:id="rId3" imgW="761669" imgH="533169" progId="Equation.3">
                  <p:embed/>
                  <p:pic>
                    <p:nvPicPr>
                      <p:cNvPr id="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636912"/>
                        <a:ext cx="1752600" cy="122396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0" name="Straight Arrow Connector 9"/>
          <p:cNvCxnSpPr>
            <a:stCxn id="11" idx="3"/>
          </p:cNvCxnSpPr>
          <p:nvPr/>
        </p:nvCxnSpPr>
        <p:spPr>
          <a:xfrm>
            <a:off x="3399122" y="2029490"/>
            <a:ext cx="1028863" cy="75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7584" y="1844824"/>
            <a:ext cx="2571538" cy="369332"/>
          </a:xfrm>
          <a:prstGeom prst="rect">
            <a:avLst/>
          </a:prstGeom>
          <a:noFill/>
        </p:spPr>
        <p:txBody>
          <a:bodyPr wrap="none" rtlCol="0">
            <a:spAutoFit/>
          </a:bodyPr>
          <a:lstStyle/>
          <a:p>
            <a:r>
              <a:rPr lang="en-US" b="1" dirty="0" smtClean="0">
                <a:latin typeface="+mj-lt"/>
              </a:rPr>
              <a:t>Emitted importance</a:t>
            </a:r>
            <a:endParaRPr lang="en-US" b="1" dirty="0">
              <a:latin typeface="+mj-lt"/>
            </a:endParaRPr>
          </a:p>
        </p:txBody>
      </p:sp>
      <p:sp>
        <p:nvSpPr>
          <p:cNvPr id="12" name="TextBox 11"/>
          <p:cNvSpPr txBox="1"/>
          <p:nvPr/>
        </p:nvSpPr>
        <p:spPr>
          <a:xfrm>
            <a:off x="6516216" y="2204864"/>
            <a:ext cx="1640193" cy="923330"/>
          </a:xfrm>
          <a:prstGeom prst="rect">
            <a:avLst/>
          </a:prstGeom>
          <a:noFill/>
        </p:spPr>
        <p:txBody>
          <a:bodyPr wrap="none" rtlCol="0">
            <a:spAutoFit/>
          </a:bodyPr>
          <a:lstStyle/>
          <a:p>
            <a:r>
              <a:rPr lang="en-US" b="1" dirty="0" smtClean="0">
                <a:latin typeface="+mj-lt"/>
              </a:rPr>
              <a:t>Equilibrium</a:t>
            </a:r>
            <a:br>
              <a:rPr lang="en-US" b="1" dirty="0" smtClean="0">
                <a:latin typeface="+mj-lt"/>
              </a:rPr>
            </a:br>
            <a:r>
              <a:rPr lang="en-US" b="1" dirty="0" smtClean="0">
                <a:latin typeface="+mj-lt"/>
              </a:rPr>
              <a:t>incident</a:t>
            </a:r>
            <a:br>
              <a:rPr lang="en-US" b="1" dirty="0" smtClean="0">
                <a:latin typeface="+mj-lt"/>
              </a:rPr>
            </a:br>
            <a:r>
              <a:rPr lang="en-US" b="1" dirty="0" smtClean="0">
                <a:latin typeface="+mj-lt"/>
              </a:rPr>
              <a:t>radiance</a:t>
            </a:r>
            <a:endParaRPr lang="en-US" b="1" dirty="0">
              <a:latin typeface="+mj-lt"/>
            </a:endParaRPr>
          </a:p>
        </p:txBody>
      </p:sp>
      <p:cxnSp>
        <p:nvCxnSpPr>
          <p:cNvPr id="13" name="Straight Arrow Connector 12"/>
          <p:cNvCxnSpPr>
            <a:stCxn id="12" idx="1"/>
          </p:cNvCxnSpPr>
          <p:nvPr/>
        </p:nvCxnSpPr>
        <p:spPr>
          <a:xfrm flipH="1">
            <a:off x="5220072" y="2666529"/>
            <a:ext cx="1296144" cy="2584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35896" y="2564904"/>
            <a:ext cx="1872208" cy="13681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48512" y="3801814"/>
            <a:ext cx="1640193" cy="923330"/>
          </a:xfrm>
          <a:prstGeom prst="rect">
            <a:avLst/>
          </a:prstGeom>
          <a:noFill/>
        </p:spPr>
        <p:txBody>
          <a:bodyPr wrap="none" rtlCol="0">
            <a:spAutoFit/>
          </a:bodyPr>
          <a:lstStyle/>
          <a:p>
            <a:r>
              <a:rPr lang="en-US" b="1" dirty="0" smtClean="0">
                <a:latin typeface="+mj-lt"/>
              </a:rPr>
              <a:t>Equilibrium</a:t>
            </a:r>
            <a:br>
              <a:rPr lang="en-US" b="1" dirty="0" smtClean="0">
                <a:latin typeface="+mj-lt"/>
              </a:rPr>
            </a:br>
            <a:r>
              <a:rPr lang="en-US" b="1" dirty="0" smtClean="0">
                <a:latin typeface="+mj-lt"/>
              </a:rPr>
              <a:t>incident</a:t>
            </a:r>
            <a:br>
              <a:rPr lang="en-US" b="1" dirty="0" smtClean="0">
                <a:latin typeface="+mj-lt"/>
              </a:rPr>
            </a:br>
            <a:r>
              <a:rPr lang="en-US" b="1" dirty="0" smtClean="0">
                <a:latin typeface="+mj-lt"/>
              </a:rPr>
              <a:t>importance</a:t>
            </a:r>
            <a:endParaRPr lang="en-US" b="1" dirty="0">
              <a:latin typeface="+mj-lt"/>
            </a:endParaRPr>
          </a:p>
        </p:txBody>
      </p:sp>
      <p:cxnSp>
        <p:nvCxnSpPr>
          <p:cNvPr id="20" name="Straight Arrow Connector 19"/>
          <p:cNvCxnSpPr>
            <a:stCxn id="19" idx="3"/>
          </p:cNvCxnSpPr>
          <p:nvPr/>
        </p:nvCxnSpPr>
        <p:spPr>
          <a:xfrm flipV="1">
            <a:off x="2488705" y="3789042"/>
            <a:ext cx="1939279" cy="474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61080" y="4078813"/>
            <a:ext cx="1228221" cy="646331"/>
          </a:xfrm>
          <a:prstGeom prst="rect">
            <a:avLst/>
          </a:prstGeom>
          <a:noFill/>
        </p:spPr>
        <p:txBody>
          <a:bodyPr wrap="none" rtlCol="0">
            <a:spAutoFit/>
          </a:bodyPr>
          <a:lstStyle/>
          <a:p>
            <a:r>
              <a:rPr lang="en-US" b="1" dirty="0" smtClean="0">
                <a:latin typeface="+mj-lt"/>
              </a:rPr>
              <a:t>Emitted</a:t>
            </a:r>
            <a:br>
              <a:rPr lang="en-US" b="1" dirty="0" smtClean="0">
                <a:latin typeface="+mj-lt"/>
              </a:rPr>
            </a:br>
            <a:r>
              <a:rPr lang="en-US" b="1" dirty="0" smtClean="0">
                <a:latin typeface="+mj-lt"/>
              </a:rPr>
              <a:t>radiance</a:t>
            </a:r>
            <a:endParaRPr lang="en-US" b="1" dirty="0">
              <a:latin typeface="+mj-lt"/>
            </a:endParaRPr>
          </a:p>
        </p:txBody>
      </p:sp>
      <p:cxnSp>
        <p:nvCxnSpPr>
          <p:cNvPr id="26" name="Straight Arrow Connector 25"/>
          <p:cNvCxnSpPr>
            <a:stCxn id="24" idx="1"/>
          </p:cNvCxnSpPr>
          <p:nvPr/>
        </p:nvCxnSpPr>
        <p:spPr>
          <a:xfrm flipH="1" flipV="1">
            <a:off x="5076056" y="3789042"/>
            <a:ext cx="885024" cy="612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2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of importance and radiance </a:t>
            </a:r>
            <a:r>
              <a:rPr lang="en-US" dirty="0" smtClean="0"/>
              <a:t>– proof </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439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0" y="1556792"/>
            <a:ext cx="8217475" cy="4908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6156176" y="926894"/>
            <a:ext cx="2565999" cy="369332"/>
          </a:xfrm>
          <a:prstGeom prst="rect">
            <a:avLst/>
          </a:prstGeom>
          <a:noFill/>
        </p:spPr>
        <p:txBody>
          <a:bodyPr wrap="square" rtlCol="0">
            <a:spAutoFit/>
          </a:bodyPr>
          <a:lstStyle/>
          <a:p>
            <a:r>
              <a:rPr lang="en-US" b="1" i="1" dirty="0" smtClean="0">
                <a:latin typeface="+mn-lt"/>
              </a:rPr>
              <a:t>r</a:t>
            </a:r>
            <a:r>
              <a:rPr lang="en-US" dirty="0" smtClean="0">
                <a:latin typeface="+mn-lt"/>
              </a:rPr>
              <a:t> stands for (</a:t>
            </a:r>
            <a:r>
              <a:rPr lang="en-US" b="1" dirty="0" err="1" smtClean="0">
                <a:latin typeface="+mn-lt"/>
              </a:rPr>
              <a:t>x</a:t>
            </a:r>
            <a:r>
              <a:rPr lang="en-US" dirty="0" err="1" smtClean="0">
                <a:latin typeface="+mn-lt"/>
              </a:rPr>
              <a:t>,</a:t>
            </a:r>
            <a:r>
              <a:rPr lang="en-US" dirty="0" err="1" smtClean="0">
                <a:latin typeface="Symbol" panose="05050102010706020507" pitchFamily="18" charset="2"/>
              </a:rPr>
              <a:t>w</a:t>
            </a:r>
            <a:r>
              <a:rPr lang="en-US" dirty="0" smtClean="0">
                <a:latin typeface="+mn-lt"/>
              </a:rPr>
              <a:t>)</a:t>
            </a:r>
            <a:endParaRPr lang="cs-CZ" dirty="0">
              <a:latin typeface="+mn-lt"/>
            </a:endParaRPr>
          </a:p>
        </p:txBody>
      </p:sp>
    </p:spTree>
    <p:extLst>
      <p:ext uri="{BB962C8B-B14F-4D97-AF65-F5344CB8AC3E}">
        <p14:creationId xmlns:p14="http://schemas.microsoft.com/office/powerpoint/2010/main" val="297452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Duality of importance and radiance</a:t>
            </a:r>
            <a:endParaRPr lang="en-US" b="0" dirty="0"/>
          </a:p>
        </p:txBody>
      </p:sp>
      <p:sp>
        <p:nvSpPr>
          <p:cNvPr id="3" name="Content Placeholder 2"/>
          <p:cNvSpPr>
            <a:spLocks noGrp="1"/>
          </p:cNvSpPr>
          <p:nvPr>
            <p:ph idx="1"/>
          </p:nvPr>
        </p:nvSpPr>
        <p:spPr/>
        <p:txBody>
          <a:bodyPr/>
          <a:lstStyle/>
          <a:p>
            <a:r>
              <a:rPr lang="en-US" dirty="0" smtClean="0"/>
              <a:t>In a given scene, there is only one emitted and equilibrium radiance function</a:t>
            </a:r>
            <a:endParaRPr lang="cs-CZ" dirty="0" smtClean="0"/>
          </a:p>
          <a:p>
            <a:endParaRPr lang="cs-CZ" dirty="0" smtClean="0"/>
          </a:p>
          <a:p>
            <a:r>
              <a:rPr lang="en-US" dirty="0" smtClean="0"/>
              <a:t>But </a:t>
            </a:r>
            <a:r>
              <a:rPr lang="en-US" b="1" dirty="0" smtClean="0"/>
              <a:t>each pixel has its own emitted and equilibrium visual importance function</a:t>
            </a:r>
            <a:endParaRPr lang="cs-CZ" b="1" dirty="0" smtClean="0"/>
          </a:p>
          <a:p>
            <a:endParaRPr lang="cs-CZ" dirty="0" smtClean="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43762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Duality in practice</a:t>
            </a:r>
            <a:r>
              <a:rPr lang="cs-CZ" dirty="0" smtClean="0"/>
              <a:t>: </a:t>
            </a:r>
            <a:r>
              <a:rPr lang="en-US" dirty="0" smtClean="0"/>
              <a:t>Light tracing</a:t>
            </a:r>
            <a:endParaRPr lang="en-US" dirty="0"/>
          </a:p>
        </p:txBody>
      </p:sp>
      <p:sp>
        <p:nvSpPr>
          <p:cNvPr id="3" name="Content Placeholder 2"/>
          <p:cNvSpPr>
            <a:spLocks noGrp="1"/>
          </p:cNvSpPr>
          <p:nvPr>
            <p:ph idx="1"/>
          </p:nvPr>
        </p:nvSpPr>
        <p:spPr>
          <a:xfrm>
            <a:off x="457200" y="1124744"/>
            <a:ext cx="8229600" cy="5006181"/>
          </a:xfrm>
        </p:spPr>
        <p:txBody>
          <a:bodyPr/>
          <a:lstStyle/>
          <a:p>
            <a:r>
              <a:rPr lang="en-US" dirty="0" smtClean="0"/>
              <a:t>Path</a:t>
            </a:r>
            <a:r>
              <a:rPr lang="cs-CZ" dirty="0" smtClean="0"/>
              <a:t> </a:t>
            </a:r>
            <a:r>
              <a:rPr lang="en-US" dirty="0" smtClean="0"/>
              <a:t>tracing recursively solves the rendering equation </a:t>
            </a:r>
            <a:endParaRPr lang="en-US" dirty="0"/>
          </a:p>
          <a:p>
            <a:endParaRPr lang="cs-CZ" dirty="0" smtClean="0"/>
          </a:p>
          <a:p>
            <a:r>
              <a:rPr lang="en-US" dirty="0" smtClean="0"/>
              <a:t>Similarly, </a:t>
            </a:r>
            <a:r>
              <a:rPr lang="en-US" b="1" dirty="0" smtClean="0"/>
              <a:t>light</a:t>
            </a:r>
            <a:r>
              <a:rPr lang="cs-CZ" b="1" dirty="0" smtClean="0"/>
              <a:t> </a:t>
            </a:r>
            <a:r>
              <a:rPr lang="en-US" b="1" dirty="0" smtClean="0"/>
              <a:t>tracing</a:t>
            </a:r>
            <a:r>
              <a:rPr lang="en-US" dirty="0" smtClean="0"/>
              <a:t> recursively solves the importance transport equation</a:t>
            </a:r>
            <a:endParaRPr lang="cs-CZ" dirty="0" smtClean="0"/>
          </a:p>
          <a:p>
            <a:endParaRPr lang="cs-CZ" dirty="0" smtClean="0"/>
          </a:p>
          <a:p>
            <a:pPr lvl="1"/>
            <a:r>
              <a:rPr lang="en-US" dirty="0" smtClean="0"/>
              <a:t>Light paths start at the light sources and are traced into the scene using exactly the same rules as photons in photon mapping</a:t>
            </a:r>
            <a:endParaRPr lang="cs-CZ" dirty="0" smtClean="0"/>
          </a:p>
          <a:p>
            <a:pPr lvl="1"/>
            <a:endParaRPr lang="en-US" dirty="0" smtClean="0"/>
          </a:p>
          <a:p>
            <a:pPr lvl="1"/>
            <a:r>
              <a:rPr lang="en-US" dirty="0" smtClean="0"/>
              <a:t>They may either hit the sensor by chance (for a finite aperture camera) or we can explicitly connect vertices to the sensor (as in explicit light source sampling in PT)</a:t>
            </a:r>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66170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tracing</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 name="Picture 2" descr="D:\Teksten\agibook-slides\5\5-18.tif"/>
          <p:cNvPicPr>
            <a:picLocks noChangeAspect="1" noChangeArrowheads="1"/>
          </p:cNvPicPr>
          <p:nvPr/>
        </p:nvPicPr>
        <p:blipFill>
          <a:blip r:embed="rId2" cstate="print"/>
          <a:srcRect/>
          <a:stretch>
            <a:fillRect/>
          </a:stretch>
        </p:blipFill>
        <p:spPr bwMode="auto">
          <a:xfrm>
            <a:off x="1904380" y="1052736"/>
            <a:ext cx="5335240" cy="5568599"/>
          </a:xfrm>
          <a:prstGeom prst="rect">
            <a:avLst/>
          </a:prstGeom>
          <a:noFill/>
        </p:spPr>
      </p:pic>
      <p:sp>
        <p:nvSpPr>
          <p:cNvPr id="7" name="TextBox 6"/>
          <p:cNvSpPr txBox="1"/>
          <p:nvPr/>
        </p:nvSpPr>
        <p:spPr>
          <a:xfrm rot="16200000">
            <a:off x="6345478" y="3409919"/>
            <a:ext cx="5227713" cy="369332"/>
          </a:xfrm>
          <a:prstGeom prst="rect">
            <a:avLst/>
          </a:prstGeom>
          <a:noFill/>
        </p:spPr>
        <p:txBody>
          <a:bodyPr wrap="none" rtlCol="0">
            <a:spAutoFit/>
          </a:bodyPr>
          <a:lstStyle/>
          <a:p>
            <a:r>
              <a:rPr lang="cs-CZ" dirty="0" smtClean="0">
                <a:latin typeface="+mj-lt"/>
              </a:rPr>
              <a:t>Image: </a:t>
            </a:r>
            <a:r>
              <a:rPr lang="cs-CZ" dirty="0" err="1" smtClean="0">
                <a:latin typeface="+mj-lt"/>
              </a:rPr>
              <a:t>Dutre</a:t>
            </a:r>
            <a:r>
              <a:rPr lang="cs-CZ" dirty="0" smtClean="0">
                <a:latin typeface="+mj-lt"/>
              </a:rPr>
              <a:t> </a:t>
            </a:r>
            <a:r>
              <a:rPr lang="cs-CZ" dirty="0" err="1" smtClean="0">
                <a:latin typeface="+mj-lt"/>
              </a:rPr>
              <a:t>et</a:t>
            </a:r>
            <a:r>
              <a:rPr lang="cs-CZ" dirty="0" smtClean="0">
                <a:latin typeface="+mj-lt"/>
              </a:rPr>
              <a:t> </a:t>
            </a:r>
            <a:r>
              <a:rPr lang="cs-CZ" dirty="0" err="1" smtClean="0">
                <a:latin typeface="+mj-lt"/>
              </a:rPr>
              <a:t>al</a:t>
            </a:r>
            <a:r>
              <a:rPr lang="cs-CZ" dirty="0" smtClean="0">
                <a:latin typeface="+mj-lt"/>
              </a:rPr>
              <a:t>. </a:t>
            </a:r>
            <a:r>
              <a:rPr lang="cs-CZ" dirty="0" err="1" smtClean="0">
                <a:latin typeface="+mj-lt"/>
              </a:rPr>
              <a:t>Advanced</a:t>
            </a:r>
            <a:r>
              <a:rPr lang="cs-CZ" dirty="0" smtClean="0">
                <a:latin typeface="+mj-lt"/>
              </a:rPr>
              <a:t> </a:t>
            </a:r>
            <a:r>
              <a:rPr lang="cs-CZ" dirty="0" err="1" smtClean="0">
                <a:latin typeface="+mj-lt"/>
              </a:rPr>
              <a:t>Global</a:t>
            </a:r>
            <a:r>
              <a:rPr lang="cs-CZ" dirty="0" smtClean="0">
                <a:latin typeface="+mj-lt"/>
              </a:rPr>
              <a:t> </a:t>
            </a:r>
            <a:r>
              <a:rPr lang="cs-CZ" dirty="0" err="1" smtClean="0">
                <a:latin typeface="+mj-lt"/>
              </a:rPr>
              <a:t>Illumination</a:t>
            </a:r>
            <a:endParaRPr lang="en-US" dirty="0">
              <a:latin typeface="+mj-lt"/>
            </a:endParaRPr>
          </a:p>
        </p:txBody>
      </p:sp>
    </p:spTree>
    <p:extLst>
      <p:ext uri="{BB962C8B-B14F-4D97-AF65-F5344CB8AC3E}">
        <p14:creationId xmlns:p14="http://schemas.microsoft.com/office/powerpoint/2010/main" val="326731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585730" name="Picture 2" descr="http://corona-renderer.com/img/gallery/full/samurai-watch.jpg"/>
          <p:cNvPicPr>
            <a:picLocks noChangeAspect="1" noChangeArrowheads="1"/>
          </p:cNvPicPr>
          <p:nvPr/>
        </p:nvPicPr>
        <p:blipFill>
          <a:blip r:embed="rId2" cstate="print"/>
          <a:srcRect/>
          <a:stretch>
            <a:fillRect/>
          </a:stretch>
        </p:blipFill>
        <p:spPr bwMode="auto">
          <a:xfrm>
            <a:off x="0" y="1124744"/>
            <a:ext cx="9144000" cy="5143500"/>
          </a:xfrm>
          <a:prstGeom prst="rect">
            <a:avLst/>
          </a:prstGeom>
          <a:noFill/>
        </p:spPr>
      </p:pic>
      <p:sp>
        <p:nvSpPr>
          <p:cNvPr id="9" name="TextovéPole 8"/>
          <p:cNvSpPr txBox="1"/>
          <p:nvPr/>
        </p:nvSpPr>
        <p:spPr>
          <a:xfrm>
            <a:off x="7524328" y="5877272"/>
            <a:ext cx="1619672" cy="369332"/>
          </a:xfrm>
          <a:prstGeom prst="rect">
            <a:avLst/>
          </a:prstGeom>
          <a:solidFill>
            <a:schemeClr val="bg1">
              <a:alpha val="17000"/>
            </a:schemeClr>
          </a:solidFill>
        </p:spPr>
        <p:txBody>
          <a:bodyPr wrap="square" rtlCol="0">
            <a:spAutoFit/>
          </a:bodyPr>
          <a:lstStyle/>
          <a:p>
            <a:r>
              <a:rPr lang="en-US" dirty="0" smtClean="0">
                <a:solidFill>
                  <a:schemeClr val="bg1"/>
                </a:solidFill>
                <a:latin typeface="+mj-lt"/>
              </a:rPr>
              <a:t>Jerome White</a:t>
            </a:r>
            <a:endParaRPr lang="en-US" dirty="0">
              <a:solidFill>
                <a:schemeClr val="bg1"/>
              </a:solidFill>
              <a:latin typeface="+mj-lt"/>
            </a:endParaRPr>
          </a:p>
        </p:txBody>
      </p:sp>
      <p:pic>
        <p:nvPicPr>
          <p:cNvPr id="439298"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1273323"/>
            <a:ext cx="2933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70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a:t>
            </a:r>
            <a:r>
              <a:rPr lang="cs-CZ" dirty="0" smtClean="0"/>
              <a:t> </a:t>
            </a:r>
            <a:r>
              <a:rPr lang="en-US" dirty="0" smtClean="0"/>
              <a:t>tracing in practice</a:t>
            </a:r>
            <a:endParaRPr lang="en-US" dirty="0"/>
          </a:p>
        </p:txBody>
      </p:sp>
      <p:sp>
        <p:nvSpPr>
          <p:cNvPr id="3" name="Content Placeholder 2"/>
          <p:cNvSpPr>
            <a:spLocks noGrp="1"/>
          </p:cNvSpPr>
          <p:nvPr>
            <p:ph idx="1"/>
          </p:nvPr>
        </p:nvSpPr>
        <p:spPr>
          <a:xfrm>
            <a:off x="457200" y="1600200"/>
            <a:ext cx="8363272" cy="4530725"/>
          </a:xfrm>
        </p:spPr>
        <p:txBody>
          <a:bodyPr/>
          <a:lstStyle/>
          <a:p>
            <a:r>
              <a:rPr lang="en-US" dirty="0" smtClean="0"/>
              <a:t>Generally less efficient than PT</a:t>
            </a:r>
            <a:endParaRPr lang="cs-CZ" dirty="0"/>
          </a:p>
          <a:p>
            <a:endParaRPr lang="en-US" dirty="0" smtClean="0"/>
          </a:p>
          <a:p>
            <a:r>
              <a:rPr lang="en-US" dirty="0" smtClean="0"/>
              <a:t>But it certain case, it may be much better. One example are </a:t>
            </a:r>
            <a:r>
              <a:rPr lang="en-US" b="1" dirty="0" smtClean="0"/>
              <a:t>caustics.</a:t>
            </a:r>
            <a:endParaRPr lang="cs-CZ" b="1" dirty="0" smtClean="0"/>
          </a:p>
          <a:p>
            <a:endParaRPr lang="cs-CZ" dirty="0" smtClean="0"/>
          </a:p>
          <a:p>
            <a:r>
              <a:rPr lang="en-US" dirty="0" smtClean="0"/>
              <a:t>Light tracing and path tracing are the basis of bidirectional methods, such as</a:t>
            </a:r>
            <a:endParaRPr lang="cs-CZ" dirty="0" smtClean="0"/>
          </a:p>
          <a:p>
            <a:pPr lvl="1"/>
            <a:r>
              <a:rPr lang="en-US" dirty="0" smtClean="0"/>
              <a:t>Bidirectional</a:t>
            </a:r>
            <a:r>
              <a:rPr lang="cs-CZ" dirty="0" smtClean="0"/>
              <a:t> </a:t>
            </a:r>
            <a:r>
              <a:rPr lang="en-US" dirty="0" smtClean="0"/>
              <a:t>path tracing</a:t>
            </a:r>
            <a:r>
              <a:rPr lang="cs-CZ" dirty="0" smtClean="0"/>
              <a:t>, BPT</a:t>
            </a:r>
          </a:p>
          <a:p>
            <a:pPr lvl="1"/>
            <a:r>
              <a:rPr lang="en-US" dirty="0" smtClean="0"/>
              <a:t>Photon mapping, </a:t>
            </a:r>
            <a:r>
              <a:rPr lang="en-US" dirty="0" err="1" smtClean="0"/>
              <a:t>etc</a:t>
            </a:r>
            <a:r>
              <a:rPr lang="cs-CZ" dirty="0" smtClean="0"/>
              <a:t>.</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14096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cs-CZ" dirty="0" err="1" smtClean="0">
                <a:latin typeface="+mj-lt"/>
              </a:rPr>
              <a:t>Light</a:t>
            </a:r>
            <a:r>
              <a:rPr lang="cs-CZ" dirty="0" smtClean="0">
                <a:latin typeface="+mj-lt"/>
              </a:rPr>
              <a:t> </a:t>
            </a:r>
            <a:r>
              <a:rPr lang="cs-CZ" dirty="0" err="1" smtClean="0">
                <a:latin typeface="+mj-lt"/>
              </a:rPr>
              <a:t>tracing</a:t>
            </a:r>
            <a:endParaRPr lang="en-US" dirty="0">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cs-CZ" dirty="0" err="1" smtClean="0">
                <a:latin typeface="+mj-lt"/>
              </a:rPr>
              <a:t>Bidirectional</a:t>
            </a:r>
            <a:r>
              <a:rPr lang="cs-CZ" dirty="0" smtClean="0">
                <a:latin typeface="+mj-lt"/>
              </a:rPr>
              <a:t> </a:t>
            </a:r>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grpSp>
        <p:nvGrpSpPr>
          <p:cNvPr id="12" name="Group 13"/>
          <p:cNvGrpSpPr/>
          <p:nvPr/>
        </p:nvGrpSpPr>
        <p:grpSpPr>
          <a:xfrm>
            <a:off x="971600" y="4365104"/>
            <a:ext cx="6713697" cy="1800200"/>
            <a:chOff x="971600" y="4365104"/>
            <a:chExt cx="6713697" cy="1800200"/>
          </a:xfrm>
        </p:grpSpPr>
        <p:sp>
          <p:nvSpPr>
            <p:cNvPr id="11" name="TextBox 10"/>
            <p:cNvSpPr txBox="1"/>
            <p:nvPr/>
          </p:nvSpPr>
          <p:spPr>
            <a:xfrm>
              <a:off x="971600" y="5703639"/>
              <a:ext cx="6713697" cy="461665"/>
            </a:xfrm>
            <a:prstGeom prst="rect">
              <a:avLst/>
            </a:prstGeom>
            <a:noFill/>
          </p:spPr>
          <p:txBody>
            <a:bodyPr wrap="none" rtlCol="0">
              <a:spAutoFit/>
            </a:bodyPr>
            <a:lstStyle/>
            <a:p>
              <a:r>
                <a:rPr lang="en-US" sz="2400" b="1" dirty="0" smtClean="0">
                  <a:latin typeface="+mj-lt"/>
                </a:rPr>
                <a:t>Q</a:t>
              </a:r>
              <a:r>
                <a:rPr lang="cs-CZ" sz="2400" b="1" dirty="0" smtClean="0">
                  <a:latin typeface="+mj-lt"/>
                </a:rPr>
                <a:t>: </a:t>
              </a:r>
              <a:r>
                <a:rPr lang="en-US" sz="2400" b="1" dirty="0" smtClean="0">
                  <a:latin typeface="+mj-lt"/>
                </a:rPr>
                <a:t>Why is the glass sphere entirely black?</a:t>
              </a:r>
              <a:endParaRPr lang="en-US" sz="2400" b="1" dirty="0">
                <a:latin typeface="+mj-lt"/>
              </a:endParaRPr>
            </a:p>
          </p:txBody>
        </p:sp>
        <p:cxnSp>
          <p:nvCxnSpPr>
            <p:cNvPr id="13" name="Straight Arrow Connector 12"/>
            <p:cNvCxnSpPr/>
            <p:nvPr/>
          </p:nvCxnSpPr>
          <p:spPr>
            <a:xfrm flipV="1">
              <a:off x="2771800" y="4365104"/>
              <a:ext cx="1584176" cy="1296144"/>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944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Advanced light transport simulation methods</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136492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Main issue in light transport simulation</a:t>
            </a:r>
            <a:endParaRPr lang="en-US" dirty="0"/>
          </a:p>
        </p:txBody>
      </p:sp>
      <p:sp>
        <p:nvSpPr>
          <p:cNvPr id="3" name="Zástupný symbol pro obsah 2"/>
          <p:cNvSpPr>
            <a:spLocks noGrp="1"/>
          </p:cNvSpPr>
          <p:nvPr>
            <p:ph idx="1"/>
          </p:nvPr>
        </p:nvSpPr>
        <p:spPr/>
        <p:txBody>
          <a:bodyPr/>
          <a:lstStyle/>
          <a:p>
            <a:r>
              <a:rPr lang="en-US" b="1" dirty="0" smtClean="0"/>
              <a:t>Robustness</a:t>
            </a:r>
          </a:p>
          <a:p>
            <a:pPr lvl="1"/>
            <a:endParaRPr lang="en-US" dirty="0" smtClean="0"/>
          </a:p>
          <a:p>
            <a:pPr lvl="1"/>
            <a:r>
              <a:rPr lang="en-US" dirty="0" smtClean="0"/>
              <a:t>None of the existing algorithms works for all scenes</a:t>
            </a:r>
          </a:p>
          <a:p>
            <a:pPr>
              <a:buNone/>
            </a:pPr>
            <a:endParaRPr lang="en-US" dirty="0" smtClean="0"/>
          </a:p>
          <a:p>
            <a:pPr lvl="1"/>
            <a:r>
              <a:rPr lang="en-US" dirty="0" smtClean="0"/>
              <a:t>Robust estimation</a:t>
            </a:r>
          </a:p>
          <a:p>
            <a:pPr lvl="2" algn="just">
              <a:buNone/>
            </a:pPr>
            <a:r>
              <a:rPr lang="en-US" i="1" dirty="0" smtClean="0"/>
              <a:t>“An estimation technique which is insensitive to small departures from the idealized assumptions which have been used to optimize the algorithm.”</a:t>
            </a:r>
            <a:endParaRPr lang="en-US" i="1" dirty="0"/>
          </a:p>
        </p:txBody>
      </p:sp>
      <p:pic>
        <p:nvPicPr>
          <p:cNvPr id="561154" name="Picture 2" descr="http://media.wolfram.com/logos/images/mathworld_logo.jpg"/>
          <p:cNvPicPr>
            <a:picLocks noChangeAspect="1" noChangeArrowheads="1"/>
          </p:cNvPicPr>
          <p:nvPr/>
        </p:nvPicPr>
        <p:blipFill>
          <a:blip r:embed="rId3" cstate="print"/>
          <a:srcRect/>
          <a:stretch>
            <a:fillRect/>
          </a:stretch>
        </p:blipFill>
        <p:spPr bwMode="auto">
          <a:xfrm>
            <a:off x="6156176" y="4472463"/>
            <a:ext cx="2736304" cy="396697"/>
          </a:xfrm>
          <a:prstGeom prst="rect">
            <a:avLst/>
          </a:prstGeom>
          <a:noFill/>
        </p:spPr>
      </p:pic>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96950153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Bidirectional path tracing </a:t>
            </a:r>
            <a:r>
              <a:rPr lang="cs-CZ" dirty="0" smtClean="0"/>
              <a:t>(BPT) vs. </a:t>
            </a:r>
            <a:br>
              <a:rPr lang="cs-CZ" dirty="0" smtClean="0"/>
            </a:br>
            <a:r>
              <a:rPr lang="cs-CZ" dirty="0" smtClean="0"/>
              <a:t>(</a:t>
            </a:r>
            <a:r>
              <a:rPr lang="en-US" dirty="0" smtClean="0"/>
              <a:t>unidirectional</a:t>
            </a:r>
            <a:r>
              <a:rPr lang="cs-CZ" dirty="0" smtClean="0"/>
              <a:t>) </a:t>
            </a:r>
            <a:r>
              <a:rPr lang="en-US" dirty="0" smtClean="0"/>
              <a:t>path tracing </a:t>
            </a:r>
            <a:r>
              <a:rPr lang="cs-CZ" dirty="0" smtClean="0"/>
              <a:t>(PT)</a:t>
            </a:r>
            <a:endParaRPr lang="en-US" dirty="0" smtClean="0"/>
          </a:p>
        </p:txBody>
      </p:sp>
      <p:sp>
        <p:nvSpPr>
          <p:cNvPr id="6147" name="Content Placeholder 2"/>
          <p:cNvSpPr>
            <a:spLocks noGrp="1"/>
          </p:cNvSpPr>
          <p:nvPr>
            <p:ph idx="1"/>
          </p:nvPr>
        </p:nvSpPr>
        <p:spPr/>
        <p:txBody>
          <a:bodyPr/>
          <a:lstStyle/>
          <a:p>
            <a:endParaRPr lang="en-US" smtClean="0"/>
          </a:p>
        </p:txBody>
      </p:sp>
      <p:pic>
        <p:nvPicPr>
          <p:cNvPr id="6148" name="Picture 2"/>
          <p:cNvPicPr>
            <a:picLocks noChangeAspect="1" noChangeArrowheads="1"/>
          </p:cNvPicPr>
          <p:nvPr/>
        </p:nvPicPr>
        <p:blipFill>
          <a:blip r:embed="rId2" cstate="print"/>
          <a:srcRect/>
          <a:stretch>
            <a:fillRect/>
          </a:stretch>
        </p:blipFill>
        <p:spPr bwMode="auto">
          <a:xfrm>
            <a:off x="107950" y="1628775"/>
            <a:ext cx="8640000" cy="4243642"/>
          </a:xfrm>
          <a:prstGeom prst="rect">
            <a:avLst/>
          </a:prstGeom>
          <a:noFill/>
          <a:ln w="12700">
            <a:noFill/>
            <a:miter lim="800000"/>
            <a:headEnd/>
            <a:tailEnd/>
          </a:ln>
        </p:spPr>
      </p:pic>
      <p:sp>
        <p:nvSpPr>
          <p:cNvPr id="6149" name="TextBox 4"/>
          <p:cNvSpPr txBox="1">
            <a:spLocks noChangeArrowheads="1"/>
          </p:cNvSpPr>
          <p:nvPr/>
        </p:nvSpPr>
        <p:spPr bwMode="auto">
          <a:xfrm>
            <a:off x="611560" y="6092825"/>
            <a:ext cx="2451312" cy="369332"/>
          </a:xfrm>
          <a:prstGeom prst="rect">
            <a:avLst/>
          </a:prstGeom>
          <a:noFill/>
          <a:ln w="9525">
            <a:noFill/>
            <a:miter lim="800000"/>
            <a:headEnd/>
            <a:tailEnd/>
          </a:ln>
        </p:spPr>
        <p:txBody>
          <a:bodyPr wrap="none">
            <a:spAutoFit/>
          </a:bodyPr>
          <a:lstStyle/>
          <a:p>
            <a:r>
              <a:rPr lang="cs-CZ" dirty="0">
                <a:latin typeface="+mj-lt"/>
              </a:rPr>
              <a:t>BPT, 25 </a:t>
            </a:r>
            <a:r>
              <a:rPr lang="en-US" dirty="0" smtClean="0">
                <a:latin typeface="+mj-lt"/>
              </a:rPr>
              <a:t>path per pixel</a:t>
            </a:r>
            <a:endParaRPr lang="en-US" dirty="0">
              <a:latin typeface="+mj-lt"/>
            </a:endParaRPr>
          </a:p>
        </p:txBody>
      </p:sp>
      <p:sp>
        <p:nvSpPr>
          <p:cNvPr id="6150" name="TextBox 5"/>
          <p:cNvSpPr txBox="1">
            <a:spLocks noChangeArrowheads="1"/>
          </p:cNvSpPr>
          <p:nvPr/>
        </p:nvSpPr>
        <p:spPr bwMode="auto">
          <a:xfrm>
            <a:off x="5281985" y="6092825"/>
            <a:ext cx="2302233" cy="369332"/>
          </a:xfrm>
          <a:prstGeom prst="rect">
            <a:avLst/>
          </a:prstGeom>
          <a:noFill/>
          <a:ln w="9525">
            <a:noFill/>
            <a:miter lim="800000"/>
            <a:headEnd/>
            <a:tailEnd/>
          </a:ln>
        </p:spPr>
        <p:txBody>
          <a:bodyPr wrap="none">
            <a:spAutoFit/>
          </a:bodyPr>
          <a:lstStyle/>
          <a:p>
            <a:r>
              <a:rPr lang="cs-CZ" dirty="0">
                <a:latin typeface="+mj-lt"/>
              </a:rPr>
              <a:t>PT, 56 </a:t>
            </a:r>
            <a:r>
              <a:rPr lang="en-US" dirty="0" smtClean="0">
                <a:latin typeface="+mj-lt"/>
              </a:rPr>
              <a:t>path per pixel</a:t>
            </a:r>
            <a:endParaRPr lang="en-US" dirty="0">
              <a:latin typeface="+mj-lt"/>
            </a:endParaRPr>
          </a:p>
        </p:txBody>
      </p:sp>
      <p:sp>
        <p:nvSpPr>
          <p:cNvPr id="7" name="TextBox 6"/>
          <p:cNvSpPr txBox="1"/>
          <p:nvPr/>
        </p:nvSpPr>
        <p:spPr>
          <a:xfrm rot="16200000">
            <a:off x="7900160" y="3651472"/>
            <a:ext cx="2047355" cy="369332"/>
          </a:xfrm>
          <a:prstGeom prst="rect">
            <a:avLst/>
          </a:prstGeom>
          <a:noFill/>
        </p:spPr>
        <p:txBody>
          <a:bodyPr wrap="none" rtlCol="0">
            <a:spAutoFit/>
          </a:bodyPr>
          <a:lstStyle/>
          <a:p>
            <a:r>
              <a:rPr lang="cs-CZ" dirty="0" smtClean="0">
                <a:latin typeface="+mj-lt"/>
              </a:rPr>
              <a:t>Image: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408753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Path integral formulation of light transport</a:t>
            </a:r>
            <a:br>
              <a:rPr lang="en-US" b="1" dirty="0" smtClean="0"/>
            </a:b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en-US" sz="2000" b="1" dirty="0"/>
              <a:t>Light transport </a:t>
            </a:r>
            <a:r>
              <a:rPr lang="en-US" sz="2000" b="1" dirty="0" smtClean="0"/>
              <a:t>expressed as </a:t>
            </a:r>
            <a:r>
              <a:rPr lang="en-US" sz="2000" b="1" dirty="0"/>
              <a:t>an integral over the space o light transport paths</a:t>
            </a:r>
            <a:endParaRPr lang="cs-CZ" sz="2000" dirty="0" smtClean="0"/>
          </a:p>
        </p:txBody>
      </p:sp>
    </p:spTree>
    <p:extLst>
      <p:ext uri="{BB962C8B-B14F-4D97-AF65-F5344CB8AC3E}">
        <p14:creationId xmlns:p14="http://schemas.microsoft.com/office/powerpoint/2010/main" val="100209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628800"/>
            <a:ext cx="8229600" cy="4890765"/>
          </a:xfrm>
        </p:spPr>
        <p:txBody>
          <a:bodyPr/>
          <a:lstStyle/>
          <a:p>
            <a:r>
              <a:rPr lang="en-US" dirty="0" smtClean="0"/>
              <a:t>Geometric optics</a:t>
            </a:r>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2" name="Straight Arrow Connector 13"/>
          <p:cNvCxnSpPr>
            <a:endCxn id="26" idx="6"/>
          </p:cNvCxnSpPr>
          <p:nvPr/>
        </p:nvCxnSpPr>
        <p:spPr>
          <a:xfrm flipH="1">
            <a:off x="6660648" y="4105672"/>
            <a:ext cx="1357394" cy="3726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9"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0"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5"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TextovéPole 32"/>
          <p:cNvSpPr txBox="1"/>
          <p:nvPr/>
        </p:nvSpPr>
        <p:spPr>
          <a:xfrm>
            <a:off x="7020272" y="2420887"/>
            <a:ext cx="647934" cy="369332"/>
          </a:xfrm>
          <a:prstGeom prst="rect">
            <a:avLst/>
          </a:prstGeom>
          <a:noFill/>
        </p:spPr>
        <p:txBody>
          <a:bodyPr wrap="none" rtlCol="0">
            <a:spAutoFit/>
          </a:bodyPr>
          <a:lstStyle/>
          <a:p>
            <a:r>
              <a:rPr lang="en-US" dirty="0" smtClean="0">
                <a:solidFill>
                  <a:schemeClr val="tx2"/>
                </a:solidFill>
                <a:latin typeface="+mn-lt"/>
              </a:rPr>
              <a:t>emit</a:t>
            </a:r>
            <a:endParaRPr lang="cs-CZ" dirty="0" smtClean="0">
              <a:solidFill>
                <a:schemeClr val="tx2"/>
              </a:solidFill>
              <a:latin typeface="+mn-lt"/>
            </a:endParaRPr>
          </a:p>
        </p:txBody>
      </p:sp>
      <p:sp>
        <p:nvSpPr>
          <p:cNvPr id="34" name="TextovéPole 33"/>
          <p:cNvSpPr txBox="1"/>
          <p:nvPr/>
        </p:nvSpPr>
        <p:spPr>
          <a:xfrm>
            <a:off x="7430005" y="3140968"/>
            <a:ext cx="769763" cy="369332"/>
          </a:xfrm>
          <a:prstGeom prst="rect">
            <a:avLst/>
          </a:prstGeom>
          <a:noFill/>
        </p:spPr>
        <p:txBody>
          <a:bodyPr wrap="none" rtlCol="0">
            <a:spAutoFit/>
          </a:bodyPr>
          <a:lstStyle/>
          <a:p>
            <a:r>
              <a:rPr lang="en-US" dirty="0" smtClean="0">
                <a:solidFill>
                  <a:schemeClr val="tx2"/>
                </a:solidFill>
                <a:latin typeface="+mn-lt"/>
              </a:rPr>
              <a:t>travel</a:t>
            </a:r>
            <a:endParaRPr lang="cs-CZ" dirty="0" smtClean="0">
              <a:solidFill>
                <a:schemeClr val="tx2"/>
              </a:solidFill>
              <a:latin typeface="+mn-lt"/>
            </a:endParaRPr>
          </a:p>
        </p:txBody>
      </p:sp>
      <p:sp>
        <p:nvSpPr>
          <p:cNvPr id="35" name="TextovéPole 34"/>
          <p:cNvSpPr txBox="1"/>
          <p:nvPr/>
        </p:nvSpPr>
        <p:spPr>
          <a:xfrm>
            <a:off x="7020272" y="3762733"/>
            <a:ext cx="829073" cy="369332"/>
          </a:xfrm>
          <a:prstGeom prst="rect">
            <a:avLst/>
          </a:prstGeom>
          <a:noFill/>
        </p:spPr>
        <p:txBody>
          <a:bodyPr wrap="none" rtlCol="0">
            <a:spAutoFit/>
          </a:bodyPr>
          <a:lstStyle/>
          <a:p>
            <a:r>
              <a:rPr lang="en-US" dirty="0" smtClean="0">
                <a:solidFill>
                  <a:schemeClr val="tx2"/>
                </a:solidFill>
                <a:latin typeface="+mn-lt"/>
              </a:rPr>
              <a:t>reflect</a:t>
            </a:r>
          </a:p>
        </p:txBody>
      </p:sp>
      <p:sp>
        <p:nvSpPr>
          <p:cNvPr id="27" name="Zástupný symbol pro zápatí 26"/>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4"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cxnSp>
        <p:nvCxnSpPr>
          <p:cNvPr id="28" name="Straight Arrow Connector 13"/>
          <p:cNvCxnSpPr>
            <a:stCxn id="26" idx="3"/>
            <a:endCxn id="16" idx="7"/>
          </p:cNvCxnSpPr>
          <p:nvPr/>
        </p:nvCxnSpPr>
        <p:spPr>
          <a:xfrm flipH="1">
            <a:off x="6120008" y="4524366"/>
            <a:ext cx="429502" cy="11359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6" name="Oval 11"/>
          <p:cNvSpPr/>
          <p:nvPr/>
        </p:nvSpPr>
        <p:spPr>
          <a:xfrm>
            <a:off x="6530442" y="441323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1" name="TextovéPole 30"/>
          <p:cNvSpPr txBox="1"/>
          <p:nvPr/>
        </p:nvSpPr>
        <p:spPr>
          <a:xfrm>
            <a:off x="5913172" y="4003585"/>
            <a:ext cx="872355" cy="369332"/>
          </a:xfrm>
          <a:prstGeom prst="rect">
            <a:avLst/>
          </a:prstGeom>
          <a:noFill/>
        </p:spPr>
        <p:txBody>
          <a:bodyPr wrap="none" rtlCol="0">
            <a:spAutoFit/>
          </a:bodyPr>
          <a:lstStyle/>
          <a:p>
            <a:r>
              <a:rPr lang="en-US" dirty="0" smtClean="0">
                <a:solidFill>
                  <a:schemeClr val="tx2"/>
                </a:solidFill>
                <a:latin typeface="+mn-lt"/>
              </a:rPr>
              <a:t>scatter</a:t>
            </a:r>
            <a:endParaRPr lang="cs-CZ" dirty="0" smtClean="0">
              <a:solidFill>
                <a:schemeClr val="tx2"/>
              </a:solidFill>
              <a:latin typeface="+mn-lt"/>
            </a:endParaRPr>
          </a:p>
        </p:txBody>
      </p:sp>
      <p:sp>
        <p:nvSpPr>
          <p:cNvPr id="16"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218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animBg="1"/>
      <p:bldP spid="25" grpId="0" animBg="1"/>
      <p:bldP spid="33" grpId="0"/>
      <p:bldP spid="34" grpId="0"/>
      <p:bldP spid="35" grpId="0"/>
      <p:bldP spid="26" grpId="0" animBg="1"/>
      <p:bldP spid="31"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628800"/>
            <a:ext cx="8229600" cy="4890765"/>
          </a:xfrm>
        </p:spPr>
        <p:txBody>
          <a:bodyPr/>
          <a:lstStyle/>
          <a:p>
            <a:r>
              <a:rPr lang="en-US" dirty="0" smtClean="0"/>
              <a:t>Geometric optics</a:t>
            </a:r>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3" name="TextovéPole 32"/>
          <p:cNvSpPr txBox="1"/>
          <p:nvPr/>
        </p:nvSpPr>
        <p:spPr>
          <a:xfrm>
            <a:off x="7020272" y="2420887"/>
            <a:ext cx="647934" cy="369332"/>
          </a:xfrm>
          <a:prstGeom prst="rect">
            <a:avLst/>
          </a:prstGeom>
          <a:noFill/>
        </p:spPr>
        <p:txBody>
          <a:bodyPr wrap="none" rtlCol="0">
            <a:spAutoFit/>
          </a:bodyPr>
          <a:lstStyle/>
          <a:p>
            <a:r>
              <a:rPr lang="en-US" dirty="0" smtClean="0">
                <a:solidFill>
                  <a:schemeClr val="tx2"/>
                </a:solidFill>
                <a:latin typeface="+mn-lt"/>
              </a:rPr>
              <a:t>emit</a:t>
            </a:r>
            <a:endParaRPr lang="cs-CZ" dirty="0" smtClean="0">
              <a:solidFill>
                <a:schemeClr val="tx2"/>
              </a:solidFill>
              <a:latin typeface="+mn-lt"/>
            </a:endParaRPr>
          </a:p>
        </p:txBody>
      </p:sp>
      <p:sp>
        <p:nvSpPr>
          <p:cNvPr id="34" name="TextovéPole 33"/>
          <p:cNvSpPr txBox="1"/>
          <p:nvPr/>
        </p:nvSpPr>
        <p:spPr>
          <a:xfrm>
            <a:off x="7430005" y="3140968"/>
            <a:ext cx="769763" cy="369332"/>
          </a:xfrm>
          <a:prstGeom prst="rect">
            <a:avLst/>
          </a:prstGeom>
          <a:noFill/>
        </p:spPr>
        <p:txBody>
          <a:bodyPr wrap="none" rtlCol="0">
            <a:spAutoFit/>
          </a:bodyPr>
          <a:lstStyle/>
          <a:p>
            <a:r>
              <a:rPr lang="en-US" dirty="0" smtClean="0">
                <a:solidFill>
                  <a:schemeClr val="tx2"/>
                </a:solidFill>
                <a:latin typeface="+mn-lt"/>
              </a:rPr>
              <a:t>travel</a:t>
            </a:r>
            <a:endParaRPr lang="cs-CZ" dirty="0" smtClean="0">
              <a:solidFill>
                <a:schemeClr val="tx2"/>
              </a:solidFill>
              <a:latin typeface="+mn-lt"/>
            </a:endParaRPr>
          </a:p>
        </p:txBody>
      </p:sp>
      <p:sp>
        <p:nvSpPr>
          <p:cNvPr id="35" name="TextovéPole 34"/>
          <p:cNvSpPr txBox="1"/>
          <p:nvPr/>
        </p:nvSpPr>
        <p:spPr>
          <a:xfrm>
            <a:off x="7020272" y="3762733"/>
            <a:ext cx="829073" cy="369332"/>
          </a:xfrm>
          <a:prstGeom prst="rect">
            <a:avLst/>
          </a:prstGeom>
          <a:noFill/>
        </p:spPr>
        <p:txBody>
          <a:bodyPr wrap="none" rtlCol="0">
            <a:spAutoFit/>
          </a:bodyPr>
          <a:lstStyle/>
          <a:p>
            <a:r>
              <a:rPr lang="en-US" dirty="0" smtClean="0">
                <a:solidFill>
                  <a:schemeClr val="tx2"/>
                </a:solidFill>
                <a:latin typeface="+mn-lt"/>
              </a:rPr>
              <a:t>reflect</a:t>
            </a:r>
          </a:p>
        </p:txBody>
      </p:sp>
      <p:sp>
        <p:nvSpPr>
          <p:cNvPr id="27" name="Zástupný symbol pro zápatí 26"/>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4"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31" name="TextovéPole 30"/>
          <p:cNvSpPr txBox="1"/>
          <p:nvPr/>
        </p:nvSpPr>
        <p:spPr>
          <a:xfrm>
            <a:off x="5913172" y="4003585"/>
            <a:ext cx="872355" cy="369332"/>
          </a:xfrm>
          <a:prstGeom prst="rect">
            <a:avLst/>
          </a:prstGeom>
          <a:noFill/>
        </p:spPr>
        <p:txBody>
          <a:bodyPr wrap="none" rtlCol="0">
            <a:spAutoFit/>
          </a:bodyPr>
          <a:lstStyle/>
          <a:p>
            <a:r>
              <a:rPr lang="en-US" dirty="0" smtClean="0">
                <a:solidFill>
                  <a:schemeClr val="tx2"/>
                </a:solidFill>
                <a:latin typeface="+mn-lt"/>
              </a:rPr>
              <a:t>scatter</a:t>
            </a:r>
            <a:endParaRPr lang="cs-CZ" dirty="0" smtClean="0">
              <a:solidFill>
                <a:schemeClr val="tx2"/>
              </a:solidFill>
              <a:latin typeface="+mn-lt"/>
            </a:endParaRPr>
          </a:p>
        </p:txBody>
      </p:sp>
      <p:sp>
        <p:nvSpPr>
          <p:cNvPr id="32" name="TextovéPole 31"/>
          <p:cNvSpPr txBox="1"/>
          <p:nvPr/>
        </p:nvSpPr>
        <p:spPr>
          <a:xfrm>
            <a:off x="6432776" y="4832975"/>
            <a:ext cx="1382110" cy="923330"/>
          </a:xfrm>
          <a:prstGeom prst="rect">
            <a:avLst/>
          </a:prstGeom>
          <a:noFill/>
        </p:spPr>
        <p:txBody>
          <a:bodyPr wrap="none" rtlCol="0">
            <a:spAutoFit/>
          </a:bodyPr>
          <a:lstStyle/>
          <a:p>
            <a:r>
              <a:rPr lang="en-US" b="1" dirty="0" smtClean="0">
                <a:solidFill>
                  <a:srgbClr val="FFCC00"/>
                </a:solidFill>
                <a:effectLst>
                  <a:outerShdw blurRad="38100" dist="38100" dir="2700000" algn="tl">
                    <a:srgbClr val="000000">
                      <a:alpha val="43137"/>
                    </a:srgbClr>
                  </a:outerShdw>
                </a:effectLst>
                <a:latin typeface="+mn-lt"/>
              </a:rPr>
              <a:t>light </a:t>
            </a:r>
            <a:br>
              <a:rPr lang="en-US" b="1" dirty="0" smtClean="0">
                <a:solidFill>
                  <a:srgbClr val="FFCC00"/>
                </a:solidFill>
                <a:effectLst>
                  <a:outerShdw blurRad="38100" dist="38100" dir="2700000" algn="tl">
                    <a:srgbClr val="000000">
                      <a:alpha val="43137"/>
                    </a:srgbClr>
                  </a:outerShdw>
                </a:effectLst>
                <a:latin typeface="+mn-lt"/>
              </a:rPr>
            </a:br>
            <a:r>
              <a:rPr lang="en-US" b="1" dirty="0" smtClean="0">
                <a:solidFill>
                  <a:srgbClr val="FFCC00"/>
                </a:solidFill>
                <a:effectLst>
                  <a:outerShdw blurRad="38100" dist="38100" dir="2700000" algn="tl">
                    <a:srgbClr val="000000">
                      <a:alpha val="43137"/>
                    </a:srgbClr>
                  </a:outerShdw>
                </a:effectLst>
                <a:latin typeface="+mn-lt"/>
              </a:rPr>
              <a:t>transport </a:t>
            </a:r>
            <a:br>
              <a:rPr lang="en-US" b="1" dirty="0" smtClean="0">
                <a:solidFill>
                  <a:srgbClr val="FFCC00"/>
                </a:solidFill>
                <a:effectLst>
                  <a:outerShdw blurRad="38100" dist="38100" dir="2700000" algn="tl">
                    <a:srgbClr val="000000">
                      <a:alpha val="43137"/>
                    </a:srgbClr>
                  </a:outerShdw>
                </a:effectLst>
                <a:latin typeface="+mn-lt"/>
              </a:rPr>
            </a:br>
            <a:r>
              <a:rPr lang="en-US" b="1" dirty="0" smtClean="0">
                <a:solidFill>
                  <a:srgbClr val="FFCC00"/>
                </a:solidFill>
                <a:effectLst>
                  <a:outerShdw blurRad="38100" dist="38100" dir="2700000" algn="tl">
                    <a:srgbClr val="000000">
                      <a:alpha val="43137"/>
                    </a:srgbClr>
                  </a:outerShdw>
                </a:effectLst>
                <a:latin typeface="+mn-lt"/>
              </a:rPr>
              <a:t>path</a:t>
            </a:r>
            <a:endParaRPr lang="cs-CZ" b="1" dirty="0" smtClean="0">
              <a:solidFill>
                <a:srgbClr val="FFCC00"/>
              </a:solidFill>
              <a:effectLst>
                <a:outerShdw blurRad="38100" dist="38100" dir="2700000" algn="tl">
                  <a:srgbClr val="000000">
                    <a:alpha val="43137"/>
                  </a:srgbClr>
                </a:outerShdw>
              </a:effectLst>
              <a:latin typeface="+mn-lt"/>
            </a:endParaRPr>
          </a:p>
        </p:txBody>
      </p:sp>
      <p:sp>
        <p:nvSpPr>
          <p:cNvPr id="36" name="Volný tvar 35"/>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6" name="Oval 11"/>
          <p:cNvSpPr/>
          <p:nvPr/>
        </p:nvSpPr>
        <p:spPr>
          <a:xfrm>
            <a:off x="6530442" y="441323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9"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32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p:cNvSpPr txBox="1">
            <a:spLocks/>
          </p:cNvSpPr>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1"/>
              </a:buClr>
              <a:buSzPct val="65000"/>
              <a:buFont typeface="Wingdings" pitchFamily="2" charset="2"/>
              <a:buChar char="n"/>
            </a:pPr>
            <a:r>
              <a:rPr lang="en-US" sz="2400" b="1" dirty="0" smtClean="0">
                <a:latin typeface="+mn-lt"/>
              </a:rPr>
              <a:t>Camera response</a:t>
            </a:r>
          </a:p>
          <a:p>
            <a:pPr marL="800100" lvl="1" indent="-342900" eaLnBrk="0" hangingPunct="0">
              <a:spcBef>
                <a:spcPct val="20000"/>
              </a:spcBef>
              <a:buClr>
                <a:schemeClr val="accent1"/>
              </a:buClr>
              <a:buSzPct val="65000"/>
              <a:buFont typeface="Wingdings" pitchFamily="2" charset="2"/>
              <a:buChar char="n"/>
            </a:pPr>
            <a:r>
              <a:rPr lang="en-US" sz="2400" dirty="0" smtClean="0">
                <a:latin typeface="+mn-lt"/>
              </a:rPr>
              <a:t>all paths hitting </a:t>
            </a:r>
            <a:br>
              <a:rPr lang="en-US" sz="2400" dirty="0" smtClean="0">
                <a:latin typeface="+mn-lt"/>
              </a:rPr>
            </a:br>
            <a:r>
              <a:rPr lang="en-US" sz="2400" dirty="0" smtClean="0">
                <a:latin typeface="+mn-lt"/>
              </a:rPr>
              <a:t>the sensor</a:t>
            </a:r>
            <a:endParaRPr lang="cs-CZ" sz="2400" dirty="0" smtClean="0">
              <a:latin typeface="+mn-lt"/>
            </a:endParaRPr>
          </a:p>
        </p:txBody>
      </p:sp>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1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1" name="Zástupný symbol pro zápatí 20"/>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0"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9" name="Volný tvar 18"/>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187318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4"/>
          <p:cNvGraphicFramePr>
            <a:graphicFrameLocks noChangeAspect="1"/>
          </p:cNvGraphicFramePr>
          <p:nvPr/>
        </p:nvGraphicFramePr>
        <p:xfrm>
          <a:off x="788988" y="1189931"/>
          <a:ext cx="2798762" cy="582612"/>
        </p:xfrm>
        <a:graphic>
          <a:graphicData uri="http://schemas.openxmlformats.org/presentationml/2006/ole">
            <mc:AlternateContent xmlns:mc="http://schemas.openxmlformats.org/markup-compatibility/2006">
              <mc:Choice xmlns:v="urn:schemas-microsoft-com:vml" Requires="v">
                <p:oleObj spid="_x0000_s440469" name="Equation" r:id="rId4" imgW="1371600" imgH="291960" progId="Equation.3">
                  <p:embed/>
                </p:oleObj>
              </mc:Choice>
              <mc:Fallback>
                <p:oleObj name="Equation" r:id="rId4" imgW="1371600" imgH="2919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788988" y="1189931"/>
                        <a:ext cx="2798762" cy="5826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7" name="Obdélník 16"/>
          <p:cNvSpPr/>
          <p:nvPr/>
        </p:nvSpPr>
        <p:spPr>
          <a:xfrm>
            <a:off x="689220" y="1124744"/>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761228" y="1738710"/>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302057" y="2032047"/>
            <a:ext cx="1875835" cy="646331"/>
          </a:xfrm>
          <a:prstGeom prst="rect">
            <a:avLst/>
          </a:prstGeom>
          <a:noFill/>
        </p:spPr>
        <p:txBody>
          <a:bodyPr wrap="none" rtlCol="0">
            <a:spAutoFit/>
          </a:bodyPr>
          <a:lstStyle/>
          <a:p>
            <a:pPr algn="ctr"/>
            <a:r>
              <a:rPr lang="en-US" dirty="0" smtClean="0">
                <a:solidFill>
                  <a:schemeClr val="accent1"/>
                </a:solidFill>
                <a:latin typeface="+mn-lt"/>
              </a:rPr>
              <a:t>camera resp.</a:t>
            </a:r>
          </a:p>
          <a:p>
            <a:r>
              <a:rPr lang="en-US" dirty="0" smtClean="0">
                <a:solidFill>
                  <a:schemeClr val="accent1"/>
                </a:solidFill>
                <a:latin typeface="+mn-lt"/>
              </a:rPr>
              <a:t>(</a:t>
            </a:r>
            <a:r>
              <a:rPr lang="en-US" i="1" dirty="0" smtClean="0">
                <a:solidFill>
                  <a:schemeClr val="accent1"/>
                </a:solidFill>
                <a:latin typeface="+mn-lt"/>
              </a:rPr>
              <a:t>j</a:t>
            </a:r>
            <a:r>
              <a:rPr lang="en-US" dirty="0" smtClean="0">
                <a:solidFill>
                  <a:schemeClr val="accent1"/>
                </a:solidFill>
                <a:latin typeface="+mn-lt"/>
              </a:rPr>
              <a:t>-</a:t>
            </a:r>
            <a:r>
              <a:rPr lang="en-US" dirty="0" err="1" smtClean="0">
                <a:solidFill>
                  <a:schemeClr val="accent1"/>
                </a:solidFill>
                <a:latin typeface="+mn-lt"/>
              </a:rPr>
              <a:t>th</a:t>
            </a:r>
            <a:r>
              <a:rPr lang="en-US" dirty="0" smtClean="0">
                <a:solidFill>
                  <a:schemeClr val="accent1"/>
                </a:solidFill>
                <a:latin typeface="+mn-lt"/>
              </a:rPr>
              <a:t> pixel value)</a:t>
            </a:r>
            <a:endParaRPr lang="cs-CZ" dirty="0" smtClean="0">
              <a:solidFill>
                <a:schemeClr val="accent1"/>
              </a:solidFill>
              <a:latin typeface="+mn-lt"/>
            </a:endParaRPr>
          </a:p>
        </p:txBody>
      </p:sp>
      <p:cxnSp>
        <p:nvCxnSpPr>
          <p:cNvPr id="21" name="Přímá spojovací čára 20"/>
          <p:cNvCxnSpPr/>
          <p:nvPr/>
        </p:nvCxnSpPr>
        <p:spPr>
          <a:xfrm>
            <a:off x="1496676" y="1810718"/>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1913356" y="1738710"/>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888495" y="2006393"/>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4" name="TextovéPole 23"/>
          <p:cNvSpPr txBox="1"/>
          <p:nvPr/>
        </p:nvSpPr>
        <p:spPr>
          <a:xfrm rot="18481350">
            <a:off x="1255993" y="2081769"/>
            <a:ext cx="1600117" cy="923330"/>
          </a:xfrm>
          <a:prstGeom prst="rect">
            <a:avLst/>
          </a:prstGeom>
          <a:noFill/>
        </p:spPr>
        <p:txBody>
          <a:bodyPr wrap="none" rtlCol="0">
            <a:spAutoFit/>
          </a:bodyPr>
          <a:lstStyle/>
          <a:p>
            <a:pPr algn="r"/>
            <a:r>
              <a:rPr lang="en-US" dirty="0" smtClean="0">
                <a:solidFill>
                  <a:schemeClr val="accent1"/>
                </a:solidFill>
                <a:latin typeface="+mn-lt"/>
              </a:rPr>
              <a:t>measurement</a:t>
            </a:r>
            <a:br>
              <a:rPr lang="en-US" dirty="0" smtClean="0">
                <a:solidFill>
                  <a:schemeClr val="accent1"/>
                </a:solidFill>
                <a:latin typeface="+mn-lt"/>
              </a:rPr>
            </a:b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sp>
        <p:nvSpPr>
          <p:cNvPr id="34" name="Obdélník 33"/>
          <p:cNvSpPr/>
          <p:nvPr/>
        </p:nvSpPr>
        <p:spPr>
          <a:xfrm>
            <a:off x="107504" y="5589240"/>
            <a:ext cx="4572000" cy="830997"/>
          </a:xfrm>
          <a:prstGeom prst="rect">
            <a:avLst/>
          </a:prstGeom>
        </p:spPr>
        <p:txBody>
          <a:bodyPr>
            <a:spAutoFit/>
          </a:bodyPr>
          <a:lstStyle/>
          <a:p>
            <a:r>
              <a:rPr lang="en-US" sz="2400" dirty="0" smtClean="0">
                <a:solidFill>
                  <a:schemeClr val="tx2"/>
                </a:solidFill>
                <a:latin typeface="+mj-lt"/>
              </a:rPr>
              <a:t>[</a:t>
            </a:r>
            <a:r>
              <a:rPr lang="en-US" sz="2400" dirty="0" err="1" smtClean="0">
                <a:solidFill>
                  <a:schemeClr val="tx2"/>
                </a:solidFill>
                <a:latin typeface="+mj-lt"/>
              </a:rPr>
              <a:t>Veach</a:t>
            </a:r>
            <a:r>
              <a:rPr lang="en-US" sz="2400" dirty="0" smtClean="0">
                <a:solidFill>
                  <a:schemeClr val="tx2"/>
                </a:solidFill>
                <a:latin typeface="+mj-lt"/>
              </a:rPr>
              <a:t> and </a:t>
            </a:r>
            <a:r>
              <a:rPr lang="en-US" sz="2400" dirty="0" err="1" smtClean="0">
                <a:solidFill>
                  <a:schemeClr val="tx2"/>
                </a:solidFill>
                <a:latin typeface="+mj-lt"/>
              </a:rPr>
              <a:t>Guibas</a:t>
            </a:r>
            <a:r>
              <a:rPr lang="en-US" sz="2400" dirty="0" smtClean="0">
                <a:solidFill>
                  <a:schemeClr val="tx2"/>
                </a:solidFill>
                <a:latin typeface="+mj-lt"/>
              </a:rPr>
              <a:t> 1995]</a:t>
            </a:r>
          </a:p>
          <a:p>
            <a:r>
              <a:rPr lang="en-US" sz="2400" dirty="0" smtClean="0">
                <a:solidFill>
                  <a:schemeClr val="tx2"/>
                </a:solidFill>
                <a:latin typeface="+mj-lt"/>
              </a:rPr>
              <a:t>[</a:t>
            </a:r>
            <a:r>
              <a:rPr lang="en-US" sz="2400" dirty="0" err="1" smtClean="0">
                <a:solidFill>
                  <a:schemeClr val="tx2"/>
                </a:solidFill>
                <a:latin typeface="+mj-lt"/>
              </a:rPr>
              <a:t>Veach</a:t>
            </a:r>
            <a:r>
              <a:rPr lang="en-US" sz="2400" dirty="0" smtClean="0">
                <a:solidFill>
                  <a:schemeClr val="tx2"/>
                </a:solidFill>
                <a:latin typeface="+mj-lt"/>
              </a:rPr>
              <a:t> 1997]</a:t>
            </a:r>
            <a:endParaRPr lang="en-US" sz="2400" dirty="0">
              <a:solidFill>
                <a:schemeClr val="tx2"/>
              </a:solidFill>
              <a:latin typeface="+mj-lt"/>
            </a:endParaRPr>
          </a:p>
        </p:txBody>
      </p:sp>
      <p:sp>
        <p:nvSpPr>
          <p:cNvPr id="36" name="Zástupný symbol pro zápatí 35"/>
          <p:cNvSpPr>
            <a:spLocks noGrp="1"/>
          </p:cNvSpPr>
          <p:nvPr>
            <p:ph type="ftr" sz="quarter" idx="11"/>
          </p:nvPr>
        </p:nvSpPr>
        <p:spPr/>
        <p:txBody>
          <a:bodyPr/>
          <a:lstStyle/>
          <a:p>
            <a:pPr>
              <a:defRPr/>
            </a:pPr>
            <a:r>
              <a:rPr lang="en-US" altLang="en-US" smtClean="0"/>
              <a:t>CG III (NPGR010) - J. Křivánek 2015</a:t>
            </a:r>
            <a:endParaRPr lang="en-US" altLang="en-US" dirty="0"/>
          </a:p>
        </p:txBody>
      </p:sp>
      <p:sp>
        <p:nvSpPr>
          <p:cNvPr id="28" name="Cloud 40"/>
          <p:cNvSpPr/>
          <p:nvPr/>
        </p:nvSpPr>
        <p:spPr>
          <a:xfrm rot="11100000">
            <a:off x="5764481" y="38747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7" name="Volný tvar 26"/>
          <p:cNvSpPr/>
          <p:nvPr/>
        </p:nvSpPr>
        <p:spPr>
          <a:xfrm>
            <a:off x="3635896" y="27767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234000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347936"/>
            <a:ext cx="8229600" cy="4530725"/>
          </a:xfrm>
        </p:spPr>
        <p:txBody>
          <a:bodyPr/>
          <a:lstStyle/>
          <a:p>
            <a:endParaRPr lang="cs-CZ"/>
          </a:p>
        </p:txBody>
      </p:sp>
      <p:pic>
        <p:nvPicPr>
          <p:cNvPr id="599042" name="Picture 2" descr="http://corona-renderer.com/img/gallery/full/deadclown-grapes.jpg"/>
          <p:cNvPicPr>
            <a:picLocks noChangeAspect="1" noChangeArrowheads="1"/>
          </p:cNvPicPr>
          <p:nvPr/>
        </p:nvPicPr>
        <p:blipFill>
          <a:blip r:embed="rId2" cstate="print"/>
          <a:srcRect/>
          <a:stretch>
            <a:fillRect/>
          </a:stretch>
        </p:blipFill>
        <p:spPr bwMode="auto">
          <a:xfrm>
            <a:off x="0" y="915681"/>
            <a:ext cx="9144000" cy="5141375"/>
          </a:xfrm>
          <a:prstGeom prst="rect">
            <a:avLst/>
          </a:prstGeom>
          <a:noFill/>
        </p:spPr>
      </p:pic>
      <p:sp>
        <p:nvSpPr>
          <p:cNvPr id="10" name="TextovéPole 9"/>
          <p:cNvSpPr txBox="1"/>
          <p:nvPr/>
        </p:nvSpPr>
        <p:spPr>
          <a:xfrm>
            <a:off x="6084168" y="5625008"/>
            <a:ext cx="3059832" cy="369332"/>
          </a:xfrm>
          <a:prstGeom prst="rect">
            <a:avLst/>
          </a:prstGeom>
          <a:solidFill>
            <a:schemeClr val="bg1">
              <a:alpha val="17000"/>
            </a:schemeClr>
          </a:solidFill>
        </p:spPr>
        <p:txBody>
          <a:bodyPr wrap="square" rtlCol="0">
            <a:spAutoFit/>
          </a:bodyPr>
          <a:lstStyle/>
          <a:p>
            <a:r>
              <a:rPr lang="en-US" dirty="0" smtClean="0">
                <a:solidFill>
                  <a:schemeClr val="bg1"/>
                </a:solidFill>
                <a:latin typeface="+mj-lt"/>
              </a:rPr>
              <a:t>Martin </a:t>
            </a:r>
            <a:r>
              <a:rPr lang="en-US" dirty="0" err="1" smtClean="0">
                <a:solidFill>
                  <a:schemeClr val="bg1"/>
                </a:solidFill>
                <a:latin typeface="+mj-lt"/>
              </a:rPr>
              <a:t>Geupel</a:t>
            </a:r>
            <a:r>
              <a:rPr lang="en-US" dirty="0" smtClean="0">
                <a:solidFill>
                  <a:schemeClr val="bg1"/>
                </a:solidFill>
                <a:latin typeface="+mj-lt"/>
              </a:rPr>
              <a:t> (</a:t>
            </a:r>
            <a:r>
              <a:rPr lang="en-US" dirty="0" err="1" smtClean="0">
                <a:solidFill>
                  <a:schemeClr val="bg1"/>
                </a:solidFill>
                <a:latin typeface="+mj-lt"/>
              </a:rPr>
              <a:t>DeadClown</a:t>
            </a:r>
            <a:r>
              <a:rPr lang="en-US" dirty="0" smtClean="0">
                <a:solidFill>
                  <a:schemeClr val="bg1"/>
                </a:solidFill>
                <a:latin typeface="+mj-lt"/>
              </a:rPr>
              <a:t>)</a:t>
            </a:r>
          </a:p>
        </p:txBody>
      </p:sp>
      <p:pic>
        <p:nvPicPr>
          <p:cNvPr id="11"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1021059"/>
            <a:ext cx="2933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768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Measurement contribution function</a:t>
            </a:r>
            <a:endParaRPr lang="en-US" dirty="0"/>
          </a:p>
        </p:txBody>
      </p:sp>
      <p:graphicFrame>
        <p:nvGraphicFramePr>
          <p:cNvPr id="47110" name="Object 6"/>
          <p:cNvGraphicFramePr>
            <a:graphicFrameLocks noChangeAspect="1"/>
          </p:cNvGraphicFramePr>
          <p:nvPr/>
        </p:nvGraphicFramePr>
        <p:xfrm>
          <a:off x="467544" y="4365104"/>
          <a:ext cx="1374775" cy="457200"/>
        </p:xfrm>
        <a:graphic>
          <a:graphicData uri="http://schemas.openxmlformats.org/presentationml/2006/ole">
            <mc:AlternateContent xmlns:mc="http://schemas.openxmlformats.org/markup-compatibility/2006">
              <mc:Choice xmlns:v="urn:schemas-microsoft-com:vml" Requires="v">
                <p:oleObj spid="_x0000_s453933" name="Rovnice" r:id="rId4" imgW="685800" imgH="228600" progId="Equation.3">
                  <p:embed/>
                </p:oleObj>
              </mc:Choice>
              <mc:Fallback>
                <p:oleObj name="Rovnice" r:id="rId4" imgW="685800" imgH="2286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467544" y="4365104"/>
                        <a:ext cx="1374775" cy="4572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111" name="Object 7"/>
          <p:cNvGraphicFramePr>
            <a:graphicFrameLocks noChangeAspect="1"/>
          </p:cNvGraphicFramePr>
          <p:nvPr/>
        </p:nvGraphicFramePr>
        <p:xfrm>
          <a:off x="7452320" y="4365104"/>
          <a:ext cx="1704975" cy="482600"/>
        </p:xfrm>
        <a:graphic>
          <a:graphicData uri="http://schemas.openxmlformats.org/presentationml/2006/ole">
            <mc:AlternateContent xmlns:mc="http://schemas.openxmlformats.org/markup-compatibility/2006">
              <mc:Choice xmlns:v="urn:schemas-microsoft-com:vml" Requires="v">
                <p:oleObj spid="_x0000_s453934" name="Equation" r:id="rId6" imgW="850680" imgH="241200" progId="Equation.3">
                  <p:embed/>
                </p:oleObj>
              </mc:Choice>
              <mc:Fallback>
                <p:oleObj name="Equation" r:id="rId6" imgW="850680" imgH="24120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52320" y="4365104"/>
                        <a:ext cx="1704975" cy="4826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119" name="Object 15"/>
          <p:cNvGraphicFramePr>
            <a:graphicFrameLocks noChangeAspect="1"/>
          </p:cNvGraphicFramePr>
          <p:nvPr/>
        </p:nvGraphicFramePr>
        <p:xfrm>
          <a:off x="3419872" y="1125563"/>
          <a:ext cx="2411412" cy="503237"/>
        </p:xfrm>
        <a:graphic>
          <a:graphicData uri="http://schemas.openxmlformats.org/presentationml/2006/ole">
            <mc:AlternateContent xmlns:mc="http://schemas.openxmlformats.org/markup-compatibility/2006">
              <mc:Choice xmlns:v="urn:schemas-microsoft-com:vml" Requires="v">
                <p:oleObj spid="_x0000_s453935" name="Equation" r:id="rId8" imgW="1091880" imgH="228600" progId="Equation.3">
                  <p:embed/>
                </p:oleObj>
              </mc:Choice>
              <mc:Fallback>
                <p:oleObj name="Equation" r:id="rId8" imgW="1091880" imgH="22860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3419872" y="1125563"/>
                        <a:ext cx="2411412" cy="5032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47" name="Skupina 46"/>
          <p:cNvGrpSpPr/>
          <p:nvPr/>
        </p:nvGrpSpPr>
        <p:grpSpPr>
          <a:xfrm>
            <a:off x="1151620" y="1844824"/>
            <a:ext cx="6840760" cy="1080120"/>
            <a:chOff x="1475656" y="1844824"/>
            <a:chExt cx="6840760" cy="1080120"/>
          </a:xfrm>
        </p:grpSpPr>
        <p:sp>
          <p:nvSpPr>
            <p:cNvPr id="41" name="TextovéPole 40"/>
            <p:cNvSpPr txBox="1"/>
            <p:nvPr/>
          </p:nvSpPr>
          <p:spPr>
            <a:xfrm>
              <a:off x="5744878" y="2274741"/>
              <a:ext cx="2571538" cy="646331"/>
            </a:xfrm>
            <a:prstGeom prst="rect">
              <a:avLst/>
            </a:prstGeom>
            <a:noFill/>
          </p:spPr>
          <p:txBody>
            <a:bodyPr wrap="none" rtlCol="0">
              <a:spAutoFit/>
            </a:bodyPr>
            <a:lstStyle/>
            <a:p>
              <a:pPr algn="ctr"/>
              <a:r>
                <a:rPr lang="en-US" dirty="0" smtClean="0">
                  <a:solidFill>
                    <a:schemeClr val="accent2"/>
                  </a:solidFill>
                  <a:latin typeface="+mn-lt"/>
                </a:rPr>
                <a:t>sensor sensitivity</a:t>
              </a:r>
              <a:br>
                <a:rPr lang="en-US" dirty="0" smtClean="0">
                  <a:solidFill>
                    <a:schemeClr val="accent2"/>
                  </a:solidFill>
                  <a:latin typeface="+mn-lt"/>
                </a:rPr>
              </a:br>
              <a:r>
                <a:rPr lang="en-US" dirty="0" smtClean="0">
                  <a:solidFill>
                    <a:schemeClr val="accent2"/>
                  </a:solidFill>
                  <a:latin typeface="+mn-lt"/>
                </a:rPr>
                <a:t>(“emitted importance”)</a:t>
              </a:r>
            </a:p>
          </p:txBody>
        </p:sp>
        <p:sp>
          <p:nvSpPr>
            <p:cNvPr id="75" name="TextovéPole 74"/>
            <p:cNvSpPr txBox="1"/>
            <p:nvPr/>
          </p:nvSpPr>
          <p:spPr>
            <a:xfrm>
              <a:off x="4447690" y="2278613"/>
              <a:ext cx="1348446" cy="646331"/>
            </a:xfrm>
            <a:prstGeom prst="rect">
              <a:avLst/>
            </a:prstGeom>
            <a:noFill/>
          </p:spPr>
          <p:txBody>
            <a:bodyPr wrap="none" rtlCol="0">
              <a:spAutoFit/>
            </a:bodyPr>
            <a:lstStyle/>
            <a:p>
              <a:pPr algn="ctr"/>
              <a:r>
                <a:rPr lang="en-US" dirty="0" smtClean="0">
                  <a:solidFill>
                    <a:schemeClr val="accent1"/>
                  </a:solidFill>
                  <a:latin typeface="+mn-lt"/>
                </a:rPr>
                <a:t>path</a:t>
              </a:r>
            </a:p>
            <a:p>
              <a:pPr algn="ctr"/>
              <a:r>
                <a:rPr lang="en-US" dirty="0" smtClean="0">
                  <a:solidFill>
                    <a:schemeClr val="accent1"/>
                  </a:solidFill>
                  <a:latin typeface="+mn-lt"/>
                </a:rPr>
                <a:t>throughput</a:t>
              </a:r>
            </a:p>
          </p:txBody>
        </p:sp>
        <p:graphicFrame>
          <p:nvGraphicFramePr>
            <p:cNvPr id="47117" name="Object 13"/>
            <p:cNvGraphicFramePr>
              <a:graphicFrameLocks noChangeAspect="1"/>
            </p:cNvGraphicFramePr>
            <p:nvPr/>
          </p:nvGraphicFramePr>
          <p:xfrm>
            <a:off x="1516063" y="1847487"/>
            <a:ext cx="6111875" cy="558800"/>
          </p:xfrm>
          <a:graphic>
            <a:graphicData uri="http://schemas.openxmlformats.org/presentationml/2006/ole">
              <mc:AlternateContent xmlns:mc="http://schemas.openxmlformats.org/markup-compatibility/2006">
                <mc:Choice xmlns:v="urn:schemas-microsoft-com:vml" Requires="v">
                  <p:oleObj spid="_x0000_s453936" name="Equation" r:id="rId10" imgW="2768400" imgH="253800" progId="Equation.3">
                    <p:embed/>
                  </p:oleObj>
                </mc:Choice>
                <mc:Fallback>
                  <p:oleObj name="Equation" r:id="rId10" imgW="2768400" imgH="253800" progId="Equation.3">
                    <p:embed/>
                    <p:pic>
                      <p:nvPicPr>
                        <p:cNvPr id="0" name=""/>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1516063" y="1847487"/>
                          <a:ext cx="6111875" cy="5588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74" name="Přímá spojovací čára 73"/>
            <p:cNvCxnSpPr/>
            <p:nvPr/>
          </p:nvCxnSpPr>
          <p:spPr>
            <a:xfrm>
              <a:off x="4819828" y="2319622"/>
              <a:ext cx="6480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131840" y="2319622"/>
              <a:ext cx="13681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flipH="1">
              <a:off x="5796136" y="2319622"/>
              <a:ext cx="1800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2987824" y="2276931"/>
              <a:ext cx="1066318" cy="646331"/>
            </a:xfrm>
            <a:prstGeom prst="rect">
              <a:avLst/>
            </a:prstGeom>
            <a:noFill/>
          </p:spPr>
          <p:txBody>
            <a:bodyPr wrap="none" rtlCol="0">
              <a:spAutoFit/>
            </a:bodyPr>
            <a:lstStyle/>
            <a:p>
              <a:pPr algn="ctr"/>
              <a:r>
                <a:rPr lang="en-US" dirty="0" smtClean="0">
                  <a:solidFill>
                    <a:schemeClr val="accent2"/>
                  </a:solidFill>
                  <a:latin typeface="+mn-lt"/>
                </a:rPr>
                <a:t>emitted</a:t>
              </a:r>
            </a:p>
            <a:p>
              <a:pPr algn="ctr"/>
              <a:r>
                <a:rPr lang="en-US" dirty="0" smtClean="0">
                  <a:solidFill>
                    <a:schemeClr val="accent2"/>
                  </a:solidFill>
                  <a:latin typeface="+mn-lt"/>
                </a:rPr>
                <a:t>radiance</a:t>
              </a:r>
            </a:p>
          </p:txBody>
        </p:sp>
        <p:sp>
          <p:nvSpPr>
            <p:cNvPr id="46" name="Obdélník 45"/>
            <p:cNvSpPr/>
            <p:nvPr/>
          </p:nvSpPr>
          <p:spPr>
            <a:xfrm>
              <a:off x="1475656" y="1844824"/>
              <a:ext cx="6768752"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5" name="Object 13"/>
          <p:cNvGraphicFramePr>
            <a:graphicFrameLocks noChangeAspect="1"/>
          </p:cNvGraphicFramePr>
          <p:nvPr>
            <p:extLst>
              <p:ext uri="{D42A27DB-BD31-4B8C-83A1-F6EECF244321}">
                <p14:modId xmlns:p14="http://schemas.microsoft.com/office/powerpoint/2010/main" val="2105719374"/>
              </p:ext>
            </p:extLst>
          </p:nvPr>
        </p:nvGraphicFramePr>
        <p:xfrm>
          <a:off x="1541934" y="3429000"/>
          <a:ext cx="5694362" cy="503238"/>
        </p:xfrm>
        <a:graphic>
          <a:graphicData uri="http://schemas.openxmlformats.org/presentationml/2006/ole">
            <mc:AlternateContent xmlns:mc="http://schemas.openxmlformats.org/markup-compatibility/2006">
              <mc:Choice xmlns:v="urn:schemas-microsoft-com:vml" Requires="v">
                <p:oleObj spid="_x0000_s453937" name="Rovnice" r:id="rId12" imgW="2577960" imgH="228600" progId="Equation.3">
                  <p:embed/>
                </p:oleObj>
              </mc:Choice>
              <mc:Fallback>
                <p:oleObj name="Rovnice" r:id="rId12" imgW="2577960" imgH="228600" progId="Equation.3">
                  <p:embed/>
                  <p:pic>
                    <p:nvPicPr>
                      <p:cNvPr id="0" name=""/>
                      <p:cNvPicPr>
                        <a:picLocks noChangeAspect="1" noChangeArrowheads="1"/>
                      </p:cNvPicPr>
                      <p:nvPr/>
                    </p:nvPicPr>
                    <p:blipFill>
                      <a:blip r:embed="rId13">
                        <a:lum bright="20000"/>
                      </a:blip>
                      <a:srcRect/>
                      <a:stretch>
                        <a:fillRect/>
                      </a:stretch>
                    </p:blipFill>
                    <p:spPr bwMode="auto">
                      <a:xfrm>
                        <a:off x="1541934" y="3429000"/>
                        <a:ext cx="5694362" cy="5032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6" name="Přímá spojovací čára 55"/>
          <p:cNvCxnSpPr/>
          <p:nvPr/>
        </p:nvCxnSpPr>
        <p:spPr>
          <a:xfrm flipH="1">
            <a:off x="3707904" y="3929634"/>
            <a:ext cx="504056" cy="201964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Přímá spojovací čára 56"/>
          <p:cNvCxnSpPr/>
          <p:nvPr/>
        </p:nvCxnSpPr>
        <p:spPr>
          <a:xfrm>
            <a:off x="5420842" y="3933055"/>
            <a:ext cx="519310" cy="201622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3" name="Skupina 62"/>
          <p:cNvGrpSpPr/>
          <p:nvPr/>
        </p:nvGrpSpPr>
        <p:grpSpPr>
          <a:xfrm>
            <a:off x="5868144" y="3861049"/>
            <a:ext cx="2078448" cy="1787286"/>
            <a:chOff x="5868144" y="3861049"/>
            <a:chExt cx="2078448" cy="1787286"/>
          </a:xfrm>
        </p:grpSpPr>
        <p:cxnSp>
          <p:nvCxnSpPr>
            <p:cNvPr id="64" name="Přímá spojovací čára 63"/>
            <p:cNvCxnSpPr>
              <a:stCxn id="65" idx="1"/>
              <a:endCxn id="66" idx="1"/>
            </p:cNvCxnSpPr>
            <p:nvPr/>
          </p:nvCxnSpPr>
          <p:spPr>
            <a:xfrm>
              <a:off x="6516217" y="3998220"/>
              <a:ext cx="456605" cy="153257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Pravá složená závorka 64"/>
            <p:cNvSpPr/>
            <p:nvPr/>
          </p:nvSpPr>
          <p:spPr>
            <a:xfrm rot="16200000" flipH="1">
              <a:off x="6447631" y="3281562"/>
              <a:ext cx="137171" cy="1296145"/>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Pravá složená závorka 65"/>
            <p:cNvSpPr/>
            <p:nvPr/>
          </p:nvSpPr>
          <p:spPr>
            <a:xfrm rot="14941878">
              <a:off x="6933790" y="4635534"/>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Skupina 66"/>
          <p:cNvGrpSpPr/>
          <p:nvPr/>
        </p:nvGrpSpPr>
        <p:grpSpPr>
          <a:xfrm>
            <a:off x="1647492" y="3861049"/>
            <a:ext cx="2204430" cy="1836062"/>
            <a:chOff x="1647492" y="3861049"/>
            <a:chExt cx="2204430" cy="1836062"/>
          </a:xfrm>
        </p:grpSpPr>
        <p:cxnSp>
          <p:nvCxnSpPr>
            <p:cNvPr id="68" name="Přímá spojovací čára 67"/>
            <p:cNvCxnSpPr>
              <a:stCxn id="69" idx="1"/>
              <a:endCxn id="70" idx="1"/>
            </p:cNvCxnSpPr>
            <p:nvPr/>
          </p:nvCxnSpPr>
          <p:spPr>
            <a:xfrm flipH="1">
              <a:off x="2659586" y="4005063"/>
              <a:ext cx="544265" cy="15728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Pravá složená závorka 68"/>
            <p:cNvSpPr/>
            <p:nvPr/>
          </p:nvSpPr>
          <p:spPr>
            <a:xfrm rot="16200000" flipH="1">
              <a:off x="3131843" y="3284983"/>
              <a:ext cx="144014" cy="1296145"/>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Pravá složená závorka 69"/>
            <p:cNvSpPr/>
            <p:nvPr/>
          </p:nvSpPr>
          <p:spPr>
            <a:xfrm rot="17153731">
              <a:off x="2582155" y="4640881"/>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Skupina 70"/>
          <p:cNvGrpSpPr/>
          <p:nvPr/>
        </p:nvGrpSpPr>
        <p:grpSpPr>
          <a:xfrm>
            <a:off x="914428" y="4811988"/>
            <a:ext cx="7561776" cy="1728959"/>
            <a:chOff x="914428" y="4956004"/>
            <a:chExt cx="7561776" cy="1728959"/>
          </a:xfrm>
        </p:grpSpPr>
        <p:sp>
          <p:nvSpPr>
            <p:cNvPr id="72"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73" name="Group 15"/>
            <p:cNvGrpSpPr/>
            <p:nvPr/>
          </p:nvGrpSpPr>
          <p:grpSpPr>
            <a:xfrm rot="6483402">
              <a:off x="8121880" y="5014669"/>
              <a:ext cx="410270" cy="298378"/>
              <a:chOff x="3192789" y="1005143"/>
              <a:chExt cx="785815" cy="571503"/>
            </a:xfrm>
          </p:grpSpPr>
          <p:sp>
            <p:nvSpPr>
              <p:cNvPr id="91"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92"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6" name="Straight Arrow Connector 9"/>
            <p:cNvCxnSpPr>
              <a:stCxn id="79" idx="3"/>
              <a:endCxn id="84"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13"/>
            <p:cNvCxnSpPr>
              <a:stCxn id="81" idx="1"/>
              <a:endCxn id="78"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78"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9"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3" name="Straight Arrow Connector 12"/>
            <p:cNvCxnSpPr>
              <a:endCxn id="8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84"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85" name="Object 2"/>
            <p:cNvGraphicFramePr>
              <a:graphicFrameLocks noChangeAspect="1"/>
            </p:cNvGraphicFramePr>
            <p:nvPr/>
          </p:nvGraphicFramePr>
          <p:xfrm>
            <a:off x="1284685" y="5467770"/>
            <a:ext cx="411162" cy="568325"/>
          </p:xfrm>
          <a:graphic>
            <a:graphicData uri="http://schemas.openxmlformats.org/presentationml/2006/ole">
              <mc:AlternateContent xmlns:mc="http://schemas.openxmlformats.org/markup-compatibility/2006">
                <mc:Choice xmlns:v="urn:schemas-microsoft-com:vml" Requires="v">
                  <p:oleObj spid="_x0000_s453938" name="Rovnice" r:id="rId14" imgW="164880" imgH="228600" progId="Equation.3">
                    <p:embed/>
                  </p:oleObj>
                </mc:Choice>
                <mc:Fallback>
                  <p:oleObj name="Rovnice" r:id="rId14" imgW="164880" imgH="228600" progId="Equation.3">
                    <p:embed/>
                    <p:pic>
                      <p:nvPicPr>
                        <p:cNvPr id="0" name=""/>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284685" y="546777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6" name="Object 3"/>
            <p:cNvGraphicFramePr>
              <a:graphicFrameLocks noChangeAspect="1"/>
            </p:cNvGraphicFramePr>
            <p:nvPr/>
          </p:nvGraphicFramePr>
          <p:xfrm>
            <a:off x="3419872" y="6132785"/>
            <a:ext cx="381000" cy="536575"/>
          </p:xfrm>
          <a:graphic>
            <a:graphicData uri="http://schemas.openxmlformats.org/presentationml/2006/ole">
              <mc:AlternateContent xmlns:mc="http://schemas.openxmlformats.org/markup-compatibility/2006">
                <mc:Choice xmlns:v="urn:schemas-microsoft-com:vml" Requires="v">
                  <p:oleObj spid="_x0000_s453939" name="Rovnice" r:id="rId16" imgW="152280" imgH="215640" progId="Equation.3">
                    <p:embed/>
                  </p:oleObj>
                </mc:Choice>
                <mc:Fallback>
                  <p:oleObj name="Rovnice" r:id="rId16" imgW="152280" imgH="215640" progId="Equation.3">
                    <p:embed/>
                    <p:pic>
                      <p:nvPicPr>
                        <p:cNvPr id="0" name=""/>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3419872" y="6132785"/>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7" name="Object 4"/>
            <p:cNvGraphicFramePr>
              <a:graphicFrameLocks noChangeAspect="1"/>
            </p:cNvGraphicFramePr>
            <p:nvPr/>
          </p:nvGraphicFramePr>
          <p:xfrm>
            <a:off x="5691188" y="6116638"/>
            <a:ext cx="631825" cy="568325"/>
          </p:xfrm>
          <a:graphic>
            <a:graphicData uri="http://schemas.openxmlformats.org/presentationml/2006/ole">
              <mc:AlternateContent xmlns:mc="http://schemas.openxmlformats.org/markup-compatibility/2006">
                <mc:Choice xmlns:v="urn:schemas-microsoft-com:vml" Requires="v">
                  <p:oleObj spid="_x0000_s453940" name="Equation" r:id="rId18" imgW="253800" imgH="228600" progId="Equation.3">
                    <p:embed/>
                  </p:oleObj>
                </mc:Choice>
                <mc:Fallback>
                  <p:oleObj name="Equation" r:id="rId18" imgW="253800" imgH="228600" progId="Equation.3">
                    <p:embed/>
                    <p:pic>
                      <p:nvPicPr>
                        <p:cNvPr id="0" name=""/>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691188" y="6116638"/>
                          <a:ext cx="631825"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88" name="Object 5"/>
            <p:cNvGraphicFramePr>
              <a:graphicFrameLocks noChangeAspect="1"/>
            </p:cNvGraphicFramePr>
            <p:nvPr/>
          </p:nvGraphicFramePr>
          <p:xfrm>
            <a:off x="7866063" y="5389563"/>
            <a:ext cx="442912" cy="568325"/>
          </p:xfrm>
          <a:graphic>
            <a:graphicData uri="http://schemas.openxmlformats.org/presentationml/2006/ole">
              <mc:AlternateContent xmlns:mc="http://schemas.openxmlformats.org/markup-compatibility/2006">
                <mc:Choice xmlns:v="urn:schemas-microsoft-com:vml" Requires="v">
                  <p:oleObj spid="_x0000_s453941" name="Equation" r:id="rId20" imgW="177480" imgH="228600" progId="Equation.3">
                    <p:embed/>
                  </p:oleObj>
                </mc:Choice>
                <mc:Fallback>
                  <p:oleObj name="Equation" r:id="rId20" imgW="177480" imgH="228600" progId="Equation.3">
                    <p:embed/>
                    <p:pic>
                      <p:nvPicPr>
                        <p:cNvPr id="0" name=""/>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7866063" y="5389563"/>
                          <a:ext cx="44291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9"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90"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3" name="Zástupný symbol pro zápatí 2"/>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33474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500"/>
                                        <p:tgtEl>
                                          <p:spTgt spid="47110"/>
                                        </p:tgtEl>
                                      </p:cBhvr>
                                    </p:animEffect>
                                  </p:childTnLst>
                                </p:cTn>
                              </p:par>
                              <p:par>
                                <p:cTn id="8" presetID="10" presetClass="entr" presetSubtype="0" fill="hold" nodeType="withEffect">
                                  <p:stCondLst>
                                    <p:cond delay="0"/>
                                  </p:stCondLst>
                                  <p:childTnLst>
                                    <p:set>
                                      <p:cBhvr>
                                        <p:cTn id="9" dur="1" fill="hold">
                                          <p:stCondLst>
                                            <p:cond delay="0"/>
                                          </p:stCondLst>
                                        </p:cTn>
                                        <p:tgtEl>
                                          <p:spTgt spid="47111"/>
                                        </p:tgtEl>
                                        <p:attrNameLst>
                                          <p:attrName>style.visibility</p:attrName>
                                        </p:attrNameLst>
                                      </p:cBhvr>
                                      <p:to>
                                        <p:strVal val="visible"/>
                                      </p:to>
                                    </p:set>
                                    <p:animEffect transition="in" filter="fade">
                                      <p:cBhvr>
                                        <p:cTn id="10" dur="500"/>
                                        <p:tgtEl>
                                          <p:spTgt spid="47111"/>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Geometry term</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5" name="Skupina 4"/>
          <p:cNvGrpSpPr/>
          <p:nvPr/>
        </p:nvGrpSpPr>
        <p:grpSpPr>
          <a:xfrm>
            <a:off x="4561656" y="2354175"/>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Elipsa 46"/>
          <p:cNvSpPr/>
          <p:nvPr/>
        </p:nvSpPr>
        <p:spPr>
          <a:xfrm>
            <a:off x="5998211" y="5900305"/>
            <a:ext cx="196968" cy="62529"/>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Elipsa 47"/>
          <p:cNvSpPr/>
          <p:nvPr/>
        </p:nvSpPr>
        <p:spPr>
          <a:xfrm rot="16200000">
            <a:off x="7973343" y="4234225"/>
            <a:ext cx="196968" cy="6252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9" name="Straight Arrow Connector 13"/>
          <p:cNvCxnSpPr/>
          <p:nvPr/>
        </p:nvCxnSpPr>
        <p:spPr>
          <a:xfrm flipH="1">
            <a:off x="6098540" y="4303543"/>
            <a:ext cx="1948180" cy="1627508"/>
          </a:xfrm>
          <a:prstGeom prst="straightConnector1">
            <a:avLst/>
          </a:prstGeom>
          <a:ln w="12700">
            <a:solidFill>
              <a:schemeClr val="accent2"/>
            </a:solidFill>
            <a:headEnd type="triangl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13"/>
          <p:cNvCxnSpPr/>
          <p:nvPr/>
        </p:nvCxnSpPr>
        <p:spPr>
          <a:xfrm>
            <a:off x="7431246" y="4257972"/>
            <a:ext cx="63746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1" name="Object 3"/>
          <p:cNvGraphicFramePr>
            <a:graphicFrameLocks noChangeAspect="1"/>
          </p:cNvGraphicFramePr>
          <p:nvPr/>
        </p:nvGraphicFramePr>
        <p:xfrm>
          <a:off x="6192277" y="5842807"/>
          <a:ext cx="280988" cy="307975"/>
        </p:xfrm>
        <a:graphic>
          <a:graphicData uri="http://schemas.openxmlformats.org/presentationml/2006/ole">
            <mc:AlternateContent xmlns:mc="http://schemas.openxmlformats.org/markup-compatibility/2006">
              <mc:Choice xmlns:v="urn:schemas-microsoft-com:vml" Requires="v">
                <p:oleObj spid="_x0000_s421856" name="Equation" r:id="rId4" imgW="126720" imgH="139680" progId="Equation.3">
                  <p:embed/>
                </p:oleObj>
              </mc:Choice>
              <mc:Fallback>
                <p:oleObj name="Equation" r:id="rId4" imgW="126720" imgH="13968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6192277" y="5842807"/>
                        <a:ext cx="280988" cy="3079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2" name="Object 4"/>
          <p:cNvGraphicFramePr>
            <a:graphicFrameLocks noChangeAspect="1"/>
          </p:cNvGraphicFramePr>
          <p:nvPr/>
        </p:nvGraphicFramePr>
        <p:xfrm>
          <a:off x="8058919" y="4235928"/>
          <a:ext cx="309562" cy="363537"/>
        </p:xfrm>
        <a:graphic>
          <a:graphicData uri="http://schemas.openxmlformats.org/presentationml/2006/ole">
            <mc:AlternateContent xmlns:mc="http://schemas.openxmlformats.org/markup-compatibility/2006">
              <mc:Choice xmlns:v="urn:schemas-microsoft-com:vml" Requires="v">
                <p:oleObj spid="_x0000_s421857" name="Equation" r:id="rId6" imgW="139680" imgH="164880" progId="Equation.3">
                  <p:embed/>
                </p:oleObj>
              </mc:Choice>
              <mc:Fallback>
                <p:oleObj name="Equation" r:id="rId6" imgW="139680" imgH="164880"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8058919" y="4235928"/>
                        <a:ext cx="309562" cy="3635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3" name="Object 5"/>
          <p:cNvGraphicFramePr>
            <a:graphicFrameLocks noChangeAspect="1"/>
          </p:cNvGraphicFramePr>
          <p:nvPr/>
        </p:nvGraphicFramePr>
        <p:xfrm>
          <a:off x="7276489" y="4228778"/>
          <a:ext cx="355600" cy="481012"/>
        </p:xfrm>
        <a:graphic>
          <a:graphicData uri="http://schemas.openxmlformats.org/presentationml/2006/ole">
            <mc:AlternateContent xmlns:mc="http://schemas.openxmlformats.org/markup-compatibility/2006">
              <mc:Choice xmlns:v="urn:schemas-microsoft-com:vml" Requires="v">
                <p:oleObj spid="_x0000_s421858" name="Equation" r:id="rId8" imgW="177480" imgH="241200" progId="Equation.3">
                  <p:embed/>
                </p:oleObj>
              </mc:Choice>
              <mc:Fallback>
                <p:oleObj name="Equation" r:id="rId8" imgW="177480" imgH="241200"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7276489" y="4228778"/>
                        <a:ext cx="355600" cy="4810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4" name="Straight Arrow Connector 13"/>
          <p:cNvCxnSpPr/>
          <p:nvPr/>
        </p:nvCxnSpPr>
        <p:spPr>
          <a:xfrm flipH="1">
            <a:off x="6100532" y="5359313"/>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5" name="Object 6"/>
          <p:cNvGraphicFramePr>
            <a:graphicFrameLocks noChangeAspect="1"/>
          </p:cNvGraphicFramePr>
          <p:nvPr/>
        </p:nvGraphicFramePr>
        <p:xfrm>
          <a:off x="6163530" y="5110835"/>
          <a:ext cx="330200" cy="455612"/>
        </p:xfrm>
        <a:graphic>
          <a:graphicData uri="http://schemas.openxmlformats.org/presentationml/2006/ole">
            <mc:AlternateContent xmlns:mc="http://schemas.openxmlformats.org/markup-compatibility/2006">
              <mc:Choice xmlns:v="urn:schemas-microsoft-com:vml" Requires="v">
                <p:oleObj spid="_x0000_s421859" name="Equation" r:id="rId10" imgW="164880" imgH="228600" progId="Equation.3">
                  <p:embed/>
                </p:oleObj>
              </mc:Choice>
              <mc:Fallback>
                <p:oleObj name="Equation" r:id="rId10" imgW="164880" imgH="228600"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6163530" y="5110835"/>
                        <a:ext cx="330200" cy="4556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7" name="Oblouk 56"/>
          <p:cNvSpPr/>
          <p:nvPr/>
        </p:nvSpPr>
        <p:spPr>
          <a:xfrm>
            <a:off x="7668344" y="3765735"/>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8" name="Oblouk 57"/>
          <p:cNvSpPr/>
          <p:nvPr/>
        </p:nvSpPr>
        <p:spPr>
          <a:xfrm rot="7890895">
            <a:off x="5383810" y="5624669"/>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154639" name="Object 15"/>
          <p:cNvGraphicFramePr>
            <a:graphicFrameLocks noChangeAspect="1"/>
          </p:cNvGraphicFramePr>
          <p:nvPr/>
        </p:nvGraphicFramePr>
        <p:xfrm>
          <a:off x="451642" y="1196752"/>
          <a:ext cx="4498975" cy="993775"/>
        </p:xfrm>
        <a:graphic>
          <a:graphicData uri="http://schemas.openxmlformats.org/presentationml/2006/ole">
            <mc:AlternateContent xmlns:mc="http://schemas.openxmlformats.org/markup-compatibility/2006">
              <mc:Choice xmlns:v="urn:schemas-microsoft-com:vml" Requires="v">
                <p:oleObj spid="_x0000_s421860" name="Equation" r:id="rId12" imgW="2247900" imgH="495300" progId="Equation.3">
                  <p:embed/>
                </p:oleObj>
              </mc:Choice>
              <mc:Fallback>
                <p:oleObj name="Equation" r:id="rId12" imgW="2247900" imgH="495300"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451642" y="1196752"/>
                        <a:ext cx="4498975" cy="9937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9" name="Obdélník 58"/>
          <p:cNvSpPr/>
          <p:nvPr/>
        </p:nvSpPr>
        <p:spPr>
          <a:xfrm>
            <a:off x="411438" y="1124744"/>
            <a:ext cx="4536504"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Zástupný symbol pro zápatí 27"/>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56510226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Skupina 37"/>
          <p:cNvGrpSpPr/>
          <p:nvPr/>
        </p:nvGrpSpPr>
        <p:grpSpPr>
          <a:xfrm>
            <a:off x="4154486" y="3318091"/>
            <a:ext cx="4292494" cy="3151330"/>
            <a:chOff x="2717470" y="2313856"/>
            <a:chExt cx="5885018" cy="4320480"/>
          </a:xfrm>
        </p:grpSpPr>
        <p:grpSp>
          <p:nvGrpSpPr>
            <p:cNvPr id="43" name="Skupina 42"/>
            <p:cNvGrpSpPr/>
            <p:nvPr/>
          </p:nvGrpSpPr>
          <p:grpSpPr>
            <a:xfrm>
              <a:off x="4714056" y="23138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50" name="Volný tvar 49"/>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Volný tvar 50"/>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Volný tvar 51"/>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Volný tvar 52"/>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Volný tvar 53"/>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Volný tvar 54"/>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717470" y="37020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6" name="Cloud 40"/>
            <p:cNvSpPr/>
            <p:nvPr/>
          </p:nvSpPr>
          <p:spPr>
            <a:xfrm rot="11100000">
              <a:off x="5916881" y="40271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47" name="Volný tvar 46"/>
            <p:cNvSpPr/>
            <p:nvPr/>
          </p:nvSpPr>
          <p:spPr>
            <a:xfrm>
              <a:off x="3788296" y="28613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8" name="Volný tvar 47"/>
            <p:cNvSpPr/>
            <p:nvPr/>
          </p:nvSpPr>
          <p:spPr>
            <a:xfrm>
              <a:off x="3788296" y="29291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9" name="Volný tvar 48"/>
            <p:cNvSpPr/>
            <p:nvPr/>
          </p:nvSpPr>
          <p:spPr>
            <a:xfrm>
              <a:off x="3788296" y="28613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graphicFrame>
        <p:nvGraphicFramePr>
          <p:cNvPr id="18" name="Object 4"/>
          <p:cNvGraphicFramePr>
            <a:graphicFrameLocks noChangeAspect="1"/>
          </p:cNvGraphicFramePr>
          <p:nvPr/>
        </p:nvGraphicFramePr>
        <p:xfrm>
          <a:off x="1365052" y="1405955"/>
          <a:ext cx="2798762" cy="582612"/>
        </p:xfrm>
        <a:graphic>
          <a:graphicData uri="http://schemas.openxmlformats.org/presentationml/2006/ole">
            <mc:AlternateContent xmlns:mc="http://schemas.openxmlformats.org/markup-compatibility/2006">
              <mc:Choice xmlns:v="urn:schemas-microsoft-com:vml" Requires="v">
                <p:oleObj spid="_x0000_s442516" name="Equation" r:id="rId5" imgW="1371600" imgH="291960" progId="Equation.3">
                  <p:embed/>
                </p:oleObj>
              </mc:Choice>
              <mc:Fallback>
                <p:oleObj name="Equation" r:id="rId5" imgW="1371600" imgH="291960" progId="Equation.3">
                  <p:embed/>
                  <p:pic>
                    <p:nvPicPr>
                      <p:cNvPr id="0" name=""/>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1365052" y="1405955"/>
                        <a:ext cx="2798762" cy="582612"/>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17" name="Obdélník 16"/>
          <p:cNvSpPr/>
          <p:nvPr/>
        </p:nvSpPr>
        <p:spPr>
          <a:xfrm>
            <a:off x="1265284" y="1340768"/>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1337292" y="1954734"/>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274007" y="2248071"/>
            <a:ext cx="1875835" cy="646331"/>
          </a:xfrm>
          <a:prstGeom prst="rect">
            <a:avLst/>
          </a:prstGeom>
          <a:noFill/>
        </p:spPr>
        <p:txBody>
          <a:bodyPr wrap="none" rtlCol="0">
            <a:spAutoFit/>
          </a:bodyPr>
          <a:lstStyle/>
          <a:p>
            <a:pPr algn="ctr"/>
            <a:r>
              <a:rPr lang="en-US" dirty="0" smtClean="0">
                <a:solidFill>
                  <a:schemeClr val="accent1"/>
                </a:solidFill>
                <a:latin typeface="+mn-lt"/>
              </a:rPr>
              <a:t>camera resp.</a:t>
            </a:r>
          </a:p>
          <a:p>
            <a:r>
              <a:rPr lang="en-US" dirty="0" smtClean="0">
                <a:solidFill>
                  <a:schemeClr val="accent1"/>
                </a:solidFill>
                <a:latin typeface="+mn-lt"/>
              </a:rPr>
              <a:t>(</a:t>
            </a:r>
            <a:r>
              <a:rPr lang="en-US" i="1" dirty="0" smtClean="0">
                <a:solidFill>
                  <a:schemeClr val="accent1"/>
                </a:solidFill>
                <a:latin typeface="+mn-lt"/>
              </a:rPr>
              <a:t>j</a:t>
            </a:r>
            <a:r>
              <a:rPr lang="en-US" dirty="0" smtClean="0">
                <a:solidFill>
                  <a:schemeClr val="accent1"/>
                </a:solidFill>
                <a:latin typeface="+mn-lt"/>
              </a:rPr>
              <a:t>-</a:t>
            </a:r>
            <a:r>
              <a:rPr lang="en-US" dirty="0" err="1" smtClean="0">
                <a:solidFill>
                  <a:schemeClr val="accent1"/>
                </a:solidFill>
                <a:latin typeface="+mn-lt"/>
              </a:rPr>
              <a:t>th</a:t>
            </a:r>
            <a:r>
              <a:rPr lang="en-US" dirty="0" smtClean="0">
                <a:solidFill>
                  <a:schemeClr val="accent1"/>
                </a:solidFill>
                <a:latin typeface="+mn-lt"/>
              </a:rPr>
              <a:t> pixel value)</a:t>
            </a:r>
            <a:endParaRPr lang="cs-CZ" dirty="0" smtClean="0">
              <a:solidFill>
                <a:schemeClr val="accent1"/>
              </a:solidFill>
              <a:latin typeface="+mn-lt"/>
            </a:endParaRPr>
          </a:p>
        </p:txBody>
      </p:sp>
      <p:cxnSp>
        <p:nvCxnSpPr>
          <p:cNvPr id="21" name="Přímá spojovací čára 20"/>
          <p:cNvCxnSpPr/>
          <p:nvPr/>
        </p:nvCxnSpPr>
        <p:spPr>
          <a:xfrm>
            <a:off x="2072740" y="2026742"/>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2489420" y="1954734"/>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1464559" y="2222417"/>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4" name="TextovéPole 23"/>
          <p:cNvSpPr txBox="1"/>
          <p:nvPr/>
        </p:nvSpPr>
        <p:spPr>
          <a:xfrm rot="18481350">
            <a:off x="1832057" y="2297793"/>
            <a:ext cx="1600117" cy="923330"/>
          </a:xfrm>
          <a:prstGeom prst="rect">
            <a:avLst/>
          </a:prstGeom>
          <a:noFill/>
        </p:spPr>
        <p:txBody>
          <a:bodyPr wrap="none" rtlCol="0">
            <a:spAutoFit/>
          </a:bodyPr>
          <a:lstStyle/>
          <a:p>
            <a:pPr algn="r"/>
            <a:r>
              <a:rPr lang="en-US" dirty="0" smtClean="0">
                <a:solidFill>
                  <a:schemeClr val="accent1"/>
                </a:solidFill>
                <a:latin typeface="+mn-lt"/>
              </a:rPr>
              <a:t>measurement</a:t>
            </a:r>
            <a:br>
              <a:rPr lang="en-US" dirty="0" smtClean="0">
                <a:solidFill>
                  <a:schemeClr val="accent1"/>
                </a:solidFill>
                <a:latin typeface="+mn-lt"/>
              </a:rPr>
            </a:b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sp>
        <p:nvSpPr>
          <p:cNvPr id="32" name="TextBox 19"/>
          <p:cNvSpPr txBox="1"/>
          <p:nvPr/>
        </p:nvSpPr>
        <p:spPr>
          <a:xfrm>
            <a:off x="2283646" y="2956702"/>
            <a:ext cx="792088" cy="1200329"/>
          </a:xfrm>
          <a:prstGeom prst="rect">
            <a:avLst/>
          </a:prstGeom>
          <a:noFill/>
        </p:spPr>
        <p:txBody>
          <a:bodyPr wrap="square" rtlCol="0">
            <a:spAutoFit/>
          </a:bodyPr>
          <a:lstStyle/>
          <a:p>
            <a:r>
              <a:rPr lang="en-US" sz="7200" b="1" dirty="0" smtClean="0">
                <a:solidFill>
                  <a:schemeClr val="accent1"/>
                </a:solidFill>
                <a:latin typeface="+mn-lt"/>
                <a:sym typeface="Wingdings"/>
              </a:rPr>
              <a:t></a:t>
            </a:r>
            <a:endParaRPr lang="en-US" sz="7200" b="1" dirty="0" smtClean="0">
              <a:solidFill>
                <a:schemeClr val="accent1"/>
              </a:solidFill>
              <a:latin typeface="+mn-lt"/>
            </a:endParaRPr>
          </a:p>
        </p:txBody>
      </p:sp>
      <p:sp>
        <p:nvSpPr>
          <p:cNvPr id="33" name="TextBox 19"/>
          <p:cNvSpPr txBox="1"/>
          <p:nvPr/>
        </p:nvSpPr>
        <p:spPr>
          <a:xfrm>
            <a:off x="1252579" y="2904570"/>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sp>
        <p:nvSpPr>
          <p:cNvPr id="44" name="Zástupný symbol pro zápatí 4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835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aphicFrame>
        <p:nvGraphicFramePr>
          <p:cNvPr id="18" name="Object 4"/>
          <p:cNvGraphicFramePr>
            <a:graphicFrameLocks noChangeAspect="1"/>
          </p:cNvGraphicFramePr>
          <p:nvPr/>
        </p:nvGraphicFramePr>
        <p:xfrm>
          <a:off x="1363663" y="1409233"/>
          <a:ext cx="5132387" cy="2001837"/>
        </p:xfrm>
        <a:graphic>
          <a:graphicData uri="http://schemas.openxmlformats.org/presentationml/2006/ole">
            <mc:AlternateContent xmlns:mc="http://schemas.openxmlformats.org/markup-compatibility/2006">
              <mc:Choice xmlns:v="urn:schemas-microsoft-com:vml" Requires="v">
                <p:oleObj spid="_x0000_s443540" name="Equation" r:id="rId4" imgW="2514600" imgH="1002960" progId="Equation.3">
                  <p:embed/>
                </p:oleObj>
              </mc:Choice>
              <mc:Fallback>
                <p:oleObj name="Equation" r:id="rId4" imgW="2514600" imgH="10029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363663" y="1409233"/>
                        <a:ext cx="5132387" cy="20018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35" name="Přímá spojovací čára 34"/>
          <p:cNvCxnSpPr/>
          <p:nvPr/>
        </p:nvCxnSpPr>
        <p:spPr>
          <a:xfrm>
            <a:off x="1979712" y="3369064"/>
            <a:ext cx="43204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1531264" y="3374922"/>
            <a:ext cx="952504" cy="646331"/>
          </a:xfrm>
          <a:prstGeom prst="rect">
            <a:avLst/>
          </a:prstGeom>
          <a:noFill/>
        </p:spPr>
        <p:txBody>
          <a:bodyPr wrap="none" rtlCol="0">
            <a:spAutoFit/>
          </a:bodyPr>
          <a:lstStyle/>
          <a:p>
            <a:pPr algn="r"/>
            <a:r>
              <a:rPr lang="en-US" dirty="0" smtClean="0">
                <a:solidFill>
                  <a:schemeClr val="accent2"/>
                </a:solidFill>
                <a:latin typeface="+mn-lt"/>
              </a:rPr>
              <a:t>all path</a:t>
            </a:r>
            <a:br>
              <a:rPr lang="en-US" dirty="0" smtClean="0">
                <a:solidFill>
                  <a:schemeClr val="accent2"/>
                </a:solidFill>
                <a:latin typeface="+mn-lt"/>
              </a:rPr>
            </a:br>
            <a:r>
              <a:rPr lang="en-US" dirty="0" smtClean="0">
                <a:solidFill>
                  <a:schemeClr val="accent2"/>
                </a:solidFill>
                <a:latin typeface="+mn-lt"/>
              </a:rPr>
              <a:t>lengths</a:t>
            </a:r>
            <a:endParaRPr lang="cs-CZ" dirty="0" smtClean="0">
              <a:solidFill>
                <a:schemeClr val="accent2"/>
              </a:solidFill>
              <a:latin typeface="+mn-lt"/>
            </a:endParaRPr>
          </a:p>
        </p:txBody>
      </p:sp>
      <p:cxnSp>
        <p:nvCxnSpPr>
          <p:cNvPr id="39" name="Přímá spojovací čára 38"/>
          <p:cNvCxnSpPr/>
          <p:nvPr/>
        </p:nvCxnSpPr>
        <p:spPr>
          <a:xfrm>
            <a:off x="2483768" y="3371726"/>
            <a:ext cx="57606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2429533" y="3374922"/>
            <a:ext cx="1803699" cy="646331"/>
          </a:xfrm>
          <a:prstGeom prst="rect">
            <a:avLst/>
          </a:prstGeom>
          <a:noFill/>
        </p:spPr>
        <p:txBody>
          <a:bodyPr wrap="none" rtlCol="0">
            <a:spAutoFit/>
          </a:bodyPr>
          <a:lstStyle/>
          <a:p>
            <a:r>
              <a:rPr lang="en-US" dirty="0" smtClean="0">
                <a:solidFill>
                  <a:schemeClr val="accent1"/>
                </a:solidFill>
                <a:latin typeface="+mn-lt"/>
              </a:rPr>
              <a:t>all possible </a:t>
            </a:r>
          </a:p>
          <a:p>
            <a:pPr algn="ctr"/>
            <a:r>
              <a:rPr lang="en-US" dirty="0" smtClean="0">
                <a:solidFill>
                  <a:schemeClr val="accent1"/>
                </a:solidFill>
                <a:latin typeface="+mn-lt"/>
              </a:rPr>
              <a:t>vertex positions</a:t>
            </a:r>
            <a:endParaRPr lang="cs-CZ" dirty="0" smtClean="0">
              <a:solidFill>
                <a:schemeClr val="accent1"/>
              </a:solidFill>
              <a:latin typeface="+mn-lt"/>
            </a:endParaRPr>
          </a:p>
        </p:txBody>
      </p:sp>
      <p:sp>
        <p:nvSpPr>
          <p:cNvPr id="43" name="Obdélník 42"/>
          <p:cNvSpPr/>
          <p:nvPr/>
        </p:nvSpPr>
        <p:spPr>
          <a:xfrm>
            <a:off x="1265284" y="1340768"/>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ástupný symbol pro zápatí 25"/>
          <p:cNvSpPr>
            <a:spLocks noGrp="1"/>
          </p:cNvSpPr>
          <p:nvPr>
            <p:ph type="ftr" sz="quarter" idx="11"/>
          </p:nvPr>
        </p:nvSpPr>
        <p:spPr/>
        <p:txBody>
          <a:bodyPr/>
          <a:lstStyle/>
          <a:p>
            <a:pPr>
              <a:defRPr/>
            </a:pPr>
            <a:r>
              <a:rPr lang="en-US" altLang="en-US" smtClean="0"/>
              <a:t>CG III (NPGR010) - J. Křivánek 2015</a:t>
            </a:r>
            <a:endParaRPr lang="en-US" altLang="en-US" dirty="0"/>
          </a:p>
        </p:txBody>
      </p:sp>
      <p:grpSp>
        <p:nvGrpSpPr>
          <p:cNvPr id="24" name="Skupina 23"/>
          <p:cNvGrpSpPr/>
          <p:nvPr/>
        </p:nvGrpSpPr>
        <p:grpSpPr>
          <a:xfrm>
            <a:off x="4154486" y="3318091"/>
            <a:ext cx="4292494" cy="3151330"/>
            <a:chOff x="2717470" y="2313856"/>
            <a:chExt cx="5885018" cy="4320480"/>
          </a:xfrm>
        </p:grpSpPr>
        <p:grpSp>
          <p:nvGrpSpPr>
            <p:cNvPr id="25" name="Skupina 24"/>
            <p:cNvGrpSpPr/>
            <p:nvPr/>
          </p:nvGrpSpPr>
          <p:grpSpPr>
            <a:xfrm>
              <a:off x="4714056" y="23138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2" name="Volný tvar 3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Volný tvar 3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7" descr="camera"/>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2717470" y="37020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8" name="Cloud 40"/>
            <p:cNvSpPr/>
            <p:nvPr/>
          </p:nvSpPr>
          <p:spPr>
            <a:xfrm rot="11100000">
              <a:off x="5916881" y="4027151"/>
              <a:ext cx="1662128" cy="980708"/>
            </a:xfrm>
            <a:prstGeom prst="cloud">
              <a:avLst/>
            </a:prstGeom>
            <a:solidFill>
              <a:schemeClr val="tx1">
                <a:alpha val="7000"/>
              </a:schemeClr>
            </a:solidFill>
            <a:ln w="19050">
              <a:solidFill>
                <a:schemeClr val="tx1">
                  <a:lumMod val="95000"/>
                  <a:alpha val="3000"/>
                </a:schemeClr>
              </a:solid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29" name="Volný tvar 28"/>
            <p:cNvSpPr/>
            <p:nvPr/>
          </p:nvSpPr>
          <p:spPr>
            <a:xfrm>
              <a:off x="3788296" y="28613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0" name="Volný tvar 29"/>
            <p:cNvSpPr/>
            <p:nvPr/>
          </p:nvSpPr>
          <p:spPr>
            <a:xfrm>
              <a:off x="3788296" y="2929136"/>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2935041"/>
                <a:gd name="connsiteX1" fmla="*/ 2438505 w 4454147"/>
                <a:gd name="connsiteY1" fmla="*/ 2935041 h 2935041"/>
                <a:gd name="connsiteX2" fmla="*/ 3510284 w 4454147"/>
                <a:gd name="connsiteY2" fmla="*/ 2052986 h 2935041"/>
                <a:gd name="connsiteX3" fmla="*/ 4454147 w 4454147"/>
                <a:gd name="connsiteY3" fmla="*/ 1278116 h 2935041"/>
                <a:gd name="connsiteX4" fmla="*/ 3293531 w 4454147"/>
                <a:gd name="connsiteY4" fmla="*/ 0 h 2935041"/>
                <a:gd name="connsiteX0" fmla="*/ 0 w 4454147"/>
                <a:gd name="connsiteY0" fmla="*/ 1563589 h 2935041"/>
                <a:gd name="connsiteX1" fmla="*/ 2438505 w 4454147"/>
                <a:gd name="connsiteY1" fmla="*/ 2935041 h 2935041"/>
                <a:gd name="connsiteX2" fmla="*/ 2967358 w 4454147"/>
                <a:gd name="connsiteY2" fmla="*/ 1710085 h 2935041"/>
                <a:gd name="connsiteX3" fmla="*/ 4454147 w 4454147"/>
                <a:gd name="connsiteY3" fmla="*/ 1278116 h 2935041"/>
                <a:gd name="connsiteX4" fmla="*/ 3293531 w 4454147"/>
                <a:gd name="connsiteY4" fmla="*/ 0 h 293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147" h="2935041">
                  <a:moveTo>
                    <a:pt x="0" y="1563589"/>
                  </a:moveTo>
                  <a:lnTo>
                    <a:pt x="2438505" y="2935041"/>
                  </a:lnTo>
                  <a:lnTo>
                    <a:pt x="2967358" y="1710085"/>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1" name="Volný tvar 30"/>
            <p:cNvSpPr/>
            <p:nvPr/>
          </p:nvSpPr>
          <p:spPr>
            <a:xfrm>
              <a:off x="3788296" y="28613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Tree>
    <p:extLst>
      <p:ext uri="{BB962C8B-B14F-4D97-AF65-F5344CB8AC3E}">
        <p14:creationId xmlns:p14="http://schemas.microsoft.com/office/powerpoint/2010/main" val="378620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a:t>
            </a:r>
            <a:r>
              <a:rPr lang="cs-CZ" dirty="0" smtClean="0"/>
              <a:t/>
            </a:r>
            <a:br>
              <a:rPr lang="cs-CZ" dirty="0" smtClean="0"/>
            </a:br>
            <a:endParaRPr lang="cs-CZ" dirty="0"/>
          </a:p>
        </p:txBody>
      </p:sp>
      <p:grpSp>
        <p:nvGrpSpPr>
          <p:cNvPr id="57" name="Skupina 56"/>
          <p:cNvGrpSpPr/>
          <p:nvPr/>
        </p:nvGrpSpPr>
        <p:grpSpPr>
          <a:xfrm>
            <a:off x="2804978" y="2281895"/>
            <a:ext cx="3534044" cy="2227225"/>
            <a:chOff x="677916" y="1700808"/>
            <a:chExt cx="3534044" cy="2227225"/>
          </a:xfrm>
        </p:grpSpPr>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44564" name="Rovnice" r:id="rId4" imgW="1206500" imgH="292100" progId="Equation.3">
                    <p:embed/>
                  </p:oleObj>
                </mc:Choice>
                <mc:Fallback>
                  <p:oleObj name="Rovnice" r:id="rId4" imgW="1206500" imgH="2921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843669"/>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793458"/>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851295"/>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sp>
        <p:nvSpPr>
          <p:cNvPr id="19" name="Zástupný symbol pro zápatí 1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42751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b="1" dirty="0" smtClean="0"/>
              <a:t>Rendering :</a:t>
            </a:r>
            <a:br>
              <a:rPr lang="en-US" b="1" dirty="0" smtClean="0"/>
            </a:br>
            <a:r>
              <a:rPr lang="en-US" b="1" dirty="0" smtClean="0"/>
              <a:t/>
            </a:r>
            <a:br>
              <a:rPr lang="en-US" b="1" dirty="0" smtClean="0"/>
            </a:br>
            <a:r>
              <a:rPr lang="en-US" b="1" dirty="0" smtClean="0"/>
              <a:t> Evaluating the path integral</a:t>
            </a:r>
            <a:endParaRPr lang="en-US" b="1" dirty="0"/>
          </a:p>
        </p:txBody>
      </p:sp>
      <p:sp>
        <p:nvSpPr>
          <p:cNvPr id="4" name="Subtitle 3"/>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983232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a:t>
            </a:r>
            <a:r>
              <a:rPr lang="cs-CZ" dirty="0" smtClean="0"/>
              <a:t/>
            </a:r>
            <a:br>
              <a:rPr lang="cs-CZ" dirty="0" smtClean="0"/>
            </a:br>
            <a:endParaRPr lang="cs-CZ" dirty="0"/>
          </a:p>
        </p:txBody>
      </p:sp>
      <p:grpSp>
        <p:nvGrpSpPr>
          <p:cNvPr id="3" name="Skupina 56"/>
          <p:cNvGrpSpPr/>
          <p:nvPr/>
        </p:nvGrpSpPr>
        <p:grpSpPr>
          <a:xfrm>
            <a:off x="2804978" y="2281895"/>
            <a:ext cx="3534044" cy="2227225"/>
            <a:chOff x="677916" y="1700808"/>
            <a:chExt cx="3534044" cy="2227225"/>
          </a:xfrm>
        </p:grpSpPr>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45586" name="Rovnice" r:id="rId4" imgW="1206500" imgH="292100" progId="Equation.3">
                    <p:embed/>
                  </p:oleObj>
                </mc:Choice>
                <mc:Fallback>
                  <p:oleObj name="Rovnice" r:id="rId4" imgW="1206500" imgH="29210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843669"/>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793458"/>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851295"/>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sp>
        <p:nvSpPr>
          <p:cNvPr id="60" name="Content Placeholder 1"/>
          <p:cNvSpPr txBox="1">
            <a:spLocks/>
          </p:cNvSpPr>
          <p:nvPr/>
        </p:nvSpPr>
        <p:spPr bwMode="auto">
          <a:xfrm>
            <a:off x="457200" y="4581128"/>
            <a:ext cx="8229600" cy="15497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1"/>
              </a:buClr>
              <a:buSzPct val="65000"/>
              <a:buFont typeface="Wingdings" pitchFamily="2" charset="2"/>
              <a:buChar char="n"/>
            </a:pPr>
            <a:r>
              <a:rPr lang="en-US" sz="2400" b="1" dirty="0" smtClean="0">
                <a:latin typeface="+mn-lt"/>
              </a:rPr>
              <a:t>Monte Carlo integration</a:t>
            </a:r>
            <a:endParaRPr lang="cs-CZ" sz="2400" dirty="0" smtClean="0">
              <a:latin typeface="+mn-lt"/>
            </a:endParaRPr>
          </a:p>
        </p:txBody>
      </p:sp>
      <p:sp>
        <p:nvSpPr>
          <p:cNvPr id="21" name="Zástupný symbol pro zápatí 20"/>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2228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Monte Carlo integration</a:t>
            </a:r>
            <a:endParaRPr lang="en-US" dirty="0"/>
          </a:p>
        </p:txBody>
      </p:sp>
      <p:sp>
        <p:nvSpPr>
          <p:cNvPr id="3" name="Zástupný symbol pro obsah 2"/>
          <p:cNvSpPr>
            <a:spLocks noGrp="1"/>
          </p:cNvSpPr>
          <p:nvPr>
            <p:ph idx="1"/>
          </p:nvPr>
        </p:nvSpPr>
        <p:spPr>
          <a:xfrm>
            <a:off x="457200" y="1066800"/>
            <a:ext cx="8435280" cy="5064125"/>
          </a:xfrm>
        </p:spPr>
        <p:txBody>
          <a:bodyPr/>
          <a:lstStyle/>
          <a:p>
            <a:r>
              <a:rPr lang="en-US" dirty="0" smtClean="0"/>
              <a:t>General approach to numerical evaluation of integrals</a:t>
            </a:r>
            <a:endParaRPr lang="en-US" dirty="0"/>
          </a:p>
        </p:txBody>
      </p:sp>
      <p:sp>
        <p:nvSpPr>
          <p:cNvPr id="6" name="Volný tvar 5"/>
          <p:cNvSpPr/>
          <p:nvPr/>
        </p:nvSpPr>
        <p:spPr>
          <a:xfrm>
            <a:off x="487329" y="2309953"/>
            <a:ext cx="4384440" cy="2698560"/>
          </a:xfrm>
          <a:custGeom>
            <a:avLst/>
            <a:gdLst>
              <a:gd name="f0" fmla="val 0"/>
              <a:gd name="f1" fmla="val 1392"/>
              <a:gd name="f2" fmla="val 192"/>
              <a:gd name="f3" fmla="val 816"/>
              <a:gd name="f4" fmla="val 432"/>
              <a:gd name="f5" fmla="val 336"/>
              <a:gd name="f6" fmla="val 720"/>
              <a:gd name="f7" fmla="val 48"/>
              <a:gd name="f8" fmla="val 864"/>
              <a:gd name="f9" fmla="val 960"/>
              <a:gd name="f10" fmla="val 1104"/>
              <a:gd name="f11" fmla="val 1248"/>
              <a:gd name="f12" fmla="val 1536"/>
              <a:gd name="f13" fmla="val 576"/>
              <a:gd name="f14" fmla="val 1680"/>
              <a:gd name="f15" fmla="val 624"/>
              <a:gd name="f16" fmla="val 1824"/>
              <a:gd name="f17" fmla="val 1968"/>
              <a:gd name="f18" fmla="val 528"/>
              <a:gd name="f19" fmla="val 2064"/>
              <a:gd name="f20" fmla="val 480"/>
              <a:gd name="f21" fmla="val 2208"/>
              <a:gd name="f22" fmla="val 2352"/>
              <a:gd name="f23" fmla="val 2448"/>
              <a:gd name="f24" fmla="val 2592"/>
              <a:gd name="f25" fmla="val 2736"/>
              <a:gd name="f26" fmla="val 768"/>
              <a:gd name="f27" fmla="val 2832"/>
              <a:gd name="f28" fmla="val 912"/>
              <a:gd name="f29" fmla="val 2928"/>
              <a:gd name="f30" fmla="val 3024"/>
              <a:gd name="f31" fmla="val 1200"/>
              <a:gd name="f32" fmla="val 3120"/>
              <a:gd name="f33" fmla="val 1920"/>
            </a:gdLst>
            <a:ahLst/>
            <a:cxnLst>
              <a:cxn ang="3cd4">
                <a:pos x="hc" y="t"/>
              </a:cxn>
              <a:cxn ang="0">
                <a:pos x="r" y="vc"/>
              </a:cxn>
              <a:cxn ang="cd4">
                <a:pos x="hc" y="b"/>
              </a:cxn>
              <a:cxn ang="cd2">
                <a:pos x="l" y="vc"/>
              </a:cxn>
            </a:cxnLst>
            <a:rect l="l" t="t" r="r" b="b"/>
            <a:pathLst>
              <a:path w="3121" h="1921">
                <a:moveTo>
                  <a:pt x="f0" y="f1"/>
                </a:moveTo>
                <a:lnTo>
                  <a:pt x="f2" y="f3"/>
                </a:lnTo>
                <a:lnTo>
                  <a:pt x="f4" y="f5"/>
                </a:lnTo>
                <a:lnTo>
                  <a:pt x="f6" y="f7"/>
                </a:lnTo>
                <a:lnTo>
                  <a:pt x="f8" y="f0"/>
                </a:lnTo>
                <a:lnTo>
                  <a:pt x="f9" y="f0"/>
                </a:lnTo>
                <a:lnTo>
                  <a:pt x="f10" y="f7"/>
                </a:lnTo>
                <a:lnTo>
                  <a:pt x="f11" y="f2"/>
                </a:lnTo>
                <a:lnTo>
                  <a:pt x="f1" y="f4"/>
                </a:lnTo>
                <a:lnTo>
                  <a:pt x="f12" y="f13"/>
                </a:lnTo>
                <a:lnTo>
                  <a:pt x="f14" y="f15"/>
                </a:lnTo>
                <a:lnTo>
                  <a:pt x="f16" y="f15"/>
                </a:lnTo>
                <a:lnTo>
                  <a:pt x="f17" y="f18"/>
                </a:lnTo>
                <a:lnTo>
                  <a:pt x="f19" y="f20"/>
                </a:lnTo>
                <a:lnTo>
                  <a:pt x="f21" y="f20"/>
                </a:lnTo>
                <a:lnTo>
                  <a:pt x="f22" y="f20"/>
                </a:lnTo>
                <a:lnTo>
                  <a:pt x="f23" y="f18"/>
                </a:lnTo>
                <a:lnTo>
                  <a:pt x="f24" y="f15"/>
                </a:lnTo>
                <a:lnTo>
                  <a:pt x="f25" y="f26"/>
                </a:lnTo>
                <a:lnTo>
                  <a:pt x="f27" y="f28"/>
                </a:lnTo>
                <a:lnTo>
                  <a:pt x="f29" y="f10"/>
                </a:lnTo>
                <a:lnTo>
                  <a:pt x="f30" y="f31"/>
                </a:lnTo>
                <a:lnTo>
                  <a:pt x="f32" y="f11"/>
                </a:lnTo>
                <a:lnTo>
                  <a:pt x="f32" y="f33"/>
                </a:lnTo>
                <a:lnTo>
                  <a:pt x="f0" y="f33"/>
                </a:lnTo>
                <a:lnTo>
                  <a:pt x="f0" y="f1"/>
                </a:lnTo>
              </a:path>
            </a:pathLst>
          </a:custGeom>
          <a:noFill/>
          <a:ln w="36000">
            <a:solidFill>
              <a:srgbClr val="FFC000"/>
            </a:solidFill>
            <a:prstDash val="solid"/>
            <a:round/>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7" name="Volný tvar 6"/>
          <p:cNvSpPr/>
          <p:nvPr/>
        </p:nvSpPr>
        <p:spPr>
          <a:xfrm>
            <a:off x="498849" y="1916832"/>
            <a:ext cx="4359960" cy="307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chemeClr val="tx1"/>
            </a:solidFill>
            <a:prstDash val="solid"/>
            <a:miter/>
          </a:ln>
        </p:spPr>
        <p:txBody>
          <a:bodyPr vert="horz" wrap="none" lIns="95040" tIns="51840" rIns="95040" bIns="5184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nvGrpSpPr>
          <p:cNvPr id="4" name="Group 32"/>
          <p:cNvGrpSpPr/>
          <p:nvPr/>
        </p:nvGrpSpPr>
        <p:grpSpPr>
          <a:xfrm>
            <a:off x="2012649" y="2532432"/>
            <a:ext cx="461600" cy="3058656"/>
            <a:chOff x="1993921" y="2977800"/>
            <a:chExt cx="461600" cy="3058656"/>
          </a:xfrm>
        </p:grpSpPr>
        <p:sp>
          <p:nvSpPr>
            <p:cNvPr id="5" name="Volný tvar 4"/>
            <p:cNvSpPr/>
            <p:nvPr/>
          </p:nvSpPr>
          <p:spPr>
            <a:xfrm>
              <a:off x="199392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1</a:t>
              </a:r>
              <a:endParaRPr lang="cs-CZ" sz="2800" i="0" u="none" strike="noStrike" baseline="-25000" dirty="0">
                <a:ln>
                  <a:noFill/>
                </a:ln>
                <a:latin typeface="Times New Roman" pitchFamily="18"/>
                <a:ea typeface="Lucida Sans Unicode" pitchFamily="2"/>
                <a:cs typeface="Tahoma" pitchFamily="2"/>
              </a:endParaRPr>
            </a:p>
          </p:txBody>
        </p:sp>
        <p:sp>
          <p:nvSpPr>
            <p:cNvPr id="8" name="Přímá spojovací čára 7"/>
            <p:cNvSpPr/>
            <p:nvPr/>
          </p:nvSpPr>
          <p:spPr>
            <a:xfrm flipV="1">
              <a:off x="2154481" y="2977800"/>
              <a:ext cx="0" cy="2480041"/>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sp>
        <p:nvSpPr>
          <p:cNvPr id="9" name="Volný tvar 8"/>
          <p:cNvSpPr/>
          <p:nvPr/>
        </p:nvSpPr>
        <p:spPr>
          <a:xfrm>
            <a:off x="3902289" y="2435953"/>
            <a:ext cx="720774"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rgbClr val="FFC000"/>
                </a:solidFill>
                <a:latin typeface="Times New Roman" pitchFamily="18"/>
                <a:ea typeface="Lucida Sans Unicode" pitchFamily="2"/>
                <a:cs typeface="Tahoma" pitchFamily="2"/>
              </a:rPr>
              <a:t>f</a:t>
            </a:r>
            <a:r>
              <a:rPr lang="cs-CZ" sz="2800" i="0" u="none" strike="noStrike" dirty="0">
                <a:ln>
                  <a:noFill/>
                </a:ln>
                <a:solidFill>
                  <a:srgbClr val="FFC000"/>
                </a:solidFill>
                <a:latin typeface="Times New Roman" pitchFamily="18"/>
                <a:ea typeface="Lucida Sans Unicode" pitchFamily="2"/>
                <a:cs typeface="Tahoma" pitchFamily="2"/>
              </a:rPr>
              <a:t>(</a:t>
            </a:r>
            <a:r>
              <a:rPr lang="cs-CZ" sz="2800" b="1" i="0" u="none" strike="noStrike" dirty="0">
                <a:ln>
                  <a:noFill/>
                </a:ln>
                <a:solidFill>
                  <a:srgbClr val="FFC000"/>
                </a:solidFill>
                <a:latin typeface="Times New Roman" pitchFamily="18"/>
                <a:ea typeface="Lucida Sans Unicode" pitchFamily="2"/>
                <a:cs typeface="Tahoma" pitchFamily="2"/>
              </a:rPr>
              <a:t>x</a:t>
            </a:r>
            <a:r>
              <a:rPr lang="cs-CZ" sz="2800" i="0" u="none" strike="noStrike" dirty="0">
                <a:ln>
                  <a:noFill/>
                </a:ln>
                <a:solidFill>
                  <a:srgbClr val="FFC000"/>
                </a:solidFill>
                <a:latin typeface="Times New Roman" pitchFamily="18"/>
                <a:ea typeface="Lucida Sans Unicode" pitchFamily="2"/>
                <a:cs typeface="Tahoma" pitchFamily="2"/>
              </a:rPr>
              <a:t>)</a:t>
            </a:r>
          </a:p>
        </p:txBody>
      </p:sp>
      <p:sp>
        <p:nvSpPr>
          <p:cNvPr id="10" name="Volný tvar 9"/>
          <p:cNvSpPr/>
          <p:nvPr/>
        </p:nvSpPr>
        <p:spPr>
          <a:xfrm>
            <a:off x="323528" y="5088793"/>
            <a:ext cx="362021"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0" u="none" strike="noStrike" dirty="0">
                <a:ln>
                  <a:noFill/>
                </a:ln>
                <a:latin typeface="Times New Roman" pitchFamily="18"/>
                <a:ea typeface="Lucida Sans Unicode" pitchFamily="2"/>
                <a:cs typeface="Tahoma" pitchFamily="2"/>
              </a:rPr>
              <a:t>0</a:t>
            </a:r>
          </a:p>
        </p:txBody>
      </p:sp>
      <p:sp>
        <p:nvSpPr>
          <p:cNvPr id="11" name="Volný tvar 10"/>
          <p:cNvSpPr/>
          <p:nvPr/>
        </p:nvSpPr>
        <p:spPr>
          <a:xfrm>
            <a:off x="4683849" y="5088793"/>
            <a:ext cx="362021"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0" u="none" strike="noStrike" dirty="0">
                <a:ln>
                  <a:noFill/>
                </a:ln>
                <a:latin typeface="Times New Roman" pitchFamily="18"/>
                <a:ea typeface="Lucida Sans Unicode" pitchFamily="2"/>
                <a:cs typeface="Tahoma" pitchFamily="2"/>
              </a:rPr>
              <a:t>1</a:t>
            </a:r>
          </a:p>
        </p:txBody>
      </p:sp>
      <p:grpSp>
        <p:nvGrpSpPr>
          <p:cNvPr id="24" name="Group 38"/>
          <p:cNvGrpSpPr/>
          <p:nvPr/>
        </p:nvGrpSpPr>
        <p:grpSpPr>
          <a:xfrm>
            <a:off x="487329" y="3725833"/>
            <a:ext cx="4384440" cy="810719"/>
            <a:chOff x="468601" y="4171201"/>
            <a:chExt cx="4384440" cy="810719"/>
          </a:xfrm>
        </p:grpSpPr>
        <p:sp>
          <p:nvSpPr>
            <p:cNvPr id="12" name="Volný tvar 11"/>
            <p:cNvSpPr/>
            <p:nvPr/>
          </p:nvSpPr>
          <p:spPr>
            <a:xfrm>
              <a:off x="468601" y="4171201"/>
              <a:ext cx="4384440" cy="810719"/>
            </a:xfrm>
            <a:custGeom>
              <a:avLst/>
              <a:gdLst>
                <a:gd name="f0" fmla="val 0"/>
                <a:gd name="f1" fmla="val 576"/>
                <a:gd name="f2" fmla="val 336"/>
                <a:gd name="f3" fmla="val 288"/>
                <a:gd name="f4" fmla="val 624"/>
                <a:gd name="f5" fmla="val 96"/>
                <a:gd name="f6" fmla="val 864"/>
                <a:gd name="f7" fmla="val 1104"/>
                <a:gd name="f8" fmla="val 1392"/>
                <a:gd name="f9" fmla="val 48"/>
                <a:gd name="f10" fmla="val 1677"/>
                <a:gd name="f11" fmla="val 86"/>
                <a:gd name="f12" fmla="val 1872"/>
                <a:gd name="f13" fmla="val 2109"/>
                <a:gd name="f14" fmla="val 102"/>
                <a:gd name="f15" fmla="val 2307"/>
                <a:gd name="f16" fmla="val 115"/>
                <a:gd name="f17" fmla="val 2496"/>
                <a:gd name="f18" fmla="val 144"/>
                <a:gd name="f19" fmla="val 2832"/>
                <a:gd name="f20" fmla="val 240"/>
                <a:gd name="f21" fmla="val 3072"/>
                <a:gd name="f22" fmla="val 3120"/>
              </a:gdLst>
              <a:ahLst/>
              <a:cxnLst>
                <a:cxn ang="3cd4">
                  <a:pos x="hc" y="t"/>
                </a:cxn>
                <a:cxn ang="0">
                  <a:pos x="r" y="vc"/>
                </a:cxn>
                <a:cxn ang="cd4">
                  <a:pos x="hc" y="b"/>
                </a:cxn>
                <a:cxn ang="cd2">
                  <a:pos x="l" y="vc"/>
                </a:cxn>
              </a:cxnLst>
              <a:rect l="l" t="t" r="r" b="b"/>
              <a:pathLst>
                <a:path w="3121" h="577">
                  <a:moveTo>
                    <a:pt x="f0" y="f1"/>
                  </a:moveTo>
                  <a:lnTo>
                    <a:pt x="f2" y="f3"/>
                  </a:lnTo>
                  <a:lnTo>
                    <a:pt x="f4" y="f5"/>
                  </a:lnTo>
                  <a:lnTo>
                    <a:pt x="f6" y="f0"/>
                  </a:lnTo>
                  <a:lnTo>
                    <a:pt x="f7" y="f0"/>
                  </a:lnTo>
                  <a:lnTo>
                    <a:pt x="f8" y="f9"/>
                  </a:lnTo>
                  <a:lnTo>
                    <a:pt x="f10" y="f11"/>
                  </a:lnTo>
                  <a:lnTo>
                    <a:pt x="f12" y="f5"/>
                  </a:lnTo>
                  <a:lnTo>
                    <a:pt x="f13" y="f14"/>
                  </a:lnTo>
                  <a:lnTo>
                    <a:pt x="f15" y="f16"/>
                  </a:lnTo>
                  <a:lnTo>
                    <a:pt x="f17" y="f18"/>
                  </a:lnTo>
                  <a:lnTo>
                    <a:pt x="f19" y="f20"/>
                  </a:lnTo>
                  <a:lnTo>
                    <a:pt x="f21" y="f3"/>
                  </a:lnTo>
                  <a:lnTo>
                    <a:pt x="f22" y="f3"/>
                  </a:lnTo>
                </a:path>
              </a:pathLst>
            </a:custGeom>
            <a:noFill/>
            <a:ln w="36000">
              <a:solidFill>
                <a:schemeClr val="accent1"/>
              </a:solidFill>
              <a:prstDash val="solid"/>
              <a:round/>
            </a:ln>
          </p:spPr>
          <p:txBody>
            <a:bodyPr vert="horz" wrap="square" lIns="95400" tIns="52200" rIns="95400" bIns="522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3" name="Volný tvar 12"/>
            <p:cNvSpPr/>
            <p:nvPr/>
          </p:nvSpPr>
          <p:spPr>
            <a:xfrm>
              <a:off x="3955561" y="4445881"/>
              <a:ext cx="800859"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chemeClr val="accent1"/>
                  </a:solidFill>
                  <a:latin typeface="Times New Roman" pitchFamily="18"/>
                  <a:ea typeface="Lucida Sans Unicode" pitchFamily="2"/>
                  <a:cs typeface="Tahoma" pitchFamily="2"/>
                </a:rPr>
                <a:t>p</a:t>
              </a:r>
              <a:r>
                <a:rPr lang="cs-CZ" sz="2800" i="0" u="none" strike="noStrike" dirty="0">
                  <a:ln>
                    <a:noFill/>
                  </a:ln>
                  <a:solidFill>
                    <a:schemeClr val="accent1"/>
                  </a:solidFill>
                  <a:latin typeface="Times New Roman" pitchFamily="18"/>
                  <a:ea typeface="Lucida Sans Unicode" pitchFamily="2"/>
                  <a:cs typeface="Tahoma" pitchFamily="2"/>
                </a:rPr>
                <a:t>(</a:t>
              </a:r>
              <a:r>
                <a:rPr lang="cs-CZ" sz="2800" b="1" i="0" u="none" strike="noStrike" dirty="0">
                  <a:ln>
                    <a:noFill/>
                  </a:ln>
                  <a:solidFill>
                    <a:schemeClr val="accent1"/>
                  </a:solidFill>
                  <a:latin typeface="Times New Roman" pitchFamily="18"/>
                  <a:ea typeface="Lucida Sans Unicode" pitchFamily="2"/>
                  <a:cs typeface="Tahoma" pitchFamily="2"/>
                </a:rPr>
                <a:t>x</a:t>
              </a:r>
              <a:r>
                <a:rPr lang="cs-CZ" sz="2800" i="0" u="none" strike="noStrike" dirty="0">
                  <a:ln>
                    <a:noFill/>
                  </a:ln>
                  <a:solidFill>
                    <a:schemeClr val="accent1"/>
                  </a:solidFill>
                  <a:latin typeface="Times New Roman" pitchFamily="18"/>
                  <a:ea typeface="Lucida Sans Unicode" pitchFamily="2"/>
                  <a:cs typeface="Tahoma" pitchFamily="2"/>
                </a:rPr>
                <a:t>)</a:t>
              </a:r>
            </a:p>
          </p:txBody>
        </p:sp>
      </p:grpSp>
      <p:grpSp>
        <p:nvGrpSpPr>
          <p:cNvPr id="25" name="Group 36"/>
          <p:cNvGrpSpPr/>
          <p:nvPr/>
        </p:nvGrpSpPr>
        <p:grpSpPr>
          <a:xfrm>
            <a:off x="3091568" y="3027793"/>
            <a:ext cx="461600" cy="2563295"/>
            <a:chOff x="3072840" y="3473161"/>
            <a:chExt cx="461600" cy="2563295"/>
          </a:xfrm>
        </p:grpSpPr>
        <p:sp>
          <p:nvSpPr>
            <p:cNvPr id="14" name="Volný tvar 13"/>
            <p:cNvSpPr/>
            <p:nvPr/>
          </p:nvSpPr>
          <p:spPr>
            <a:xfrm>
              <a:off x="3072840"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2</a:t>
              </a:r>
              <a:endParaRPr lang="cs-CZ" sz="2800" i="0" u="none" strike="noStrike" baseline="-25000" dirty="0">
                <a:ln>
                  <a:noFill/>
                </a:ln>
                <a:latin typeface="Times New Roman" pitchFamily="18"/>
                <a:ea typeface="Lucida Sans Unicode" pitchFamily="2"/>
                <a:cs typeface="Tahoma" pitchFamily="2"/>
              </a:endParaRPr>
            </a:p>
          </p:txBody>
        </p:sp>
        <p:sp>
          <p:nvSpPr>
            <p:cNvPr id="15" name="Přímá spojovací čára 14"/>
            <p:cNvSpPr/>
            <p:nvPr/>
          </p:nvSpPr>
          <p:spPr>
            <a:xfrm flipV="1">
              <a:off x="3300721" y="3473161"/>
              <a:ext cx="0" cy="198324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27" name="Group 34"/>
          <p:cNvGrpSpPr/>
          <p:nvPr/>
        </p:nvGrpSpPr>
        <p:grpSpPr>
          <a:xfrm>
            <a:off x="1675689" y="2332633"/>
            <a:ext cx="461600" cy="3258455"/>
            <a:chOff x="1656961" y="2778001"/>
            <a:chExt cx="461600" cy="3258455"/>
          </a:xfrm>
        </p:grpSpPr>
        <p:sp>
          <p:nvSpPr>
            <p:cNvPr id="16" name="Volný tvar 15"/>
            <p:cNvSpPr/>
            <p:nvPr/>
          </p:nvSpPr>
          <p:spPr>
            <a:xfrm>
              <a:off x="165696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3</a:t>
              </a:r>
              <a:endParaRPr lang="cs-CZ" sz="2800" i="0" u="none" strike="noStrike" baseline="-25000" dirty="0">
                <a:ln>
                  <a:noFill/>
                </a:ln>
                <a:latin typeface="Times New Roman" pitchFamily="18"/>
                <a:ea typeface="Lucida Sans Unicode" pitchFamily="2"/>
                <a:cs typeface="Tahoma" pitchFamily="2"/>
              </a:endParaRPr>
            </a:p>
          </p:txBody>
        </p:sp>
        <p:sp>
          <p:nvSpPr>
            <p:cNvPr id="17" name="Přímá spojovací čára 16"/>
            <p:cNvSpPr/>
            <p:nvPr/>
          </p:nvSpPr>
          <p:spPr>
            <a:xfrm flipV="1">
              <a:off x="1817521" y="2778001"/>
              <a:ext cx="0" cy="26802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6" name="Group 35"/>
          <p:cNvGrpSpPr/>
          <p:nvPr/>
        </p:nvGrpSpPr>
        <p:grpSpPr>
          <a:xfrm>
            <a:off x="2619609" y="3182593"/>
            <a:ext cx="461600" cy="2408495"/>
            <a:chOff x="2600881" y="3627961"/>
            <a:chExt cx="461600" cy="2408495"/>
          </a:xfrm>
        </p:grpSpPr>
        <p:sp>
          <p:nvSpPr>
            <p:cNvPr id="18" name="Volný tvar 17"/>
            <p:cNvSpPr/>
            <p:nvPr/>
          </p:nvSpPr>
          <p:spPr>
            <a:xfrm>
              <a:off x="260088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4</a:t>
              </a:r>
              <a:endParaRPr lang="cs-CZ" sz="2800" i="0" u="none" strike="noStrike" baseline="-25000" dirty="0">
                <a:ln>
                  <a:noFill/>
                </a:ln>
                <a:latin typeface="Times New Roman" pitchFamily="18"/>
                <a:ea typeface="Lucida Sans Unicode" pitchFamily="2"/>
                <a:cs typeface="Tahoma" pitchFamily="2"/>
              </a:endParaRPr>
            </a:p>
          </p:txBody>
        </p:sp>
        <p:sp>
          <p:nvSpPr>
            <p:cNvPr id="19" name="Přímá spojovací čára 18"/>
            <p:cNvSpPr/>
            <p:nvPr/>
          </p:nvSpPr>
          <p:spPr>
            <a:xfrm flipV="1">
              <a:off x="2761441" y="3627961"/>
              <a:ext cx="0" cy="1830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7" name="Group 33"/>
          <p:cNvGrpSpPr/>
          <p:nvPr/>
        </p:nvGrpSpPr>
        <p:grpSpPr>
          <a:xfrm>
            <a:off x="1136049" y="2603713"/>
            <a:ext cx="461600" cy="2987375"/>
            <a:chOff x="1117321" y="3049081"/>
            <a:chExt cx="461600" cy="2987375"/>
          </a:xfrm>
        </p:grpSpPr>
        <p:sp>
          <p:nvSpPr>
            <p:cNvPr id="20" name="Volný tvar 19"/>
            <p:cNvSpPr/>
            <p:nvPr/>
          </p:nvSpPr>
          <p:spPr>
            <a:xfrm>
              <a:off x="111732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5</a:t>
              </a:r>
              <a:endParaRPr lang="cs-CZ" sz="2800" i="0" u="none" strike="noStrike" baseline="-25000" dirty="0">
                <a:ln>
                  <a:noFill/>
                </a:ln>
                <a:latin typeface="Times New Roman" pitchFamily="18"/>
                <a:ea typeface="Lucida Sans Unicode" pitchFamily="2"/>
                <a:cs typeface="Tahoma" pitchFamily="2"/>
              </a:endParaRPr>
            </a:p>
          </p:txBody>
        </p:sp>
        <p:sp>
          <p:nvSpPr>
            <p:cNvPr id="21" name="Přímá spojovací čára 20"/>
            <p:cNvSpPr/>
            <p:nvPr/>
          </p:nvSpPr>
          <p:spPr>
            <a:xfrm flipV="1">
              <a:off x="1277881" y="3049081"/>
              <a:ext cx="0" cy="2408760"/>
            </a:xfrm>
            <a:prstGeom prst="line">
              <a:avLst/>
            </a:prstGeom>
            <a:noFill/>
            <a:ln w="28575">
              <a:solidFill>
                <a:schemeClr val="tx1"/>
              </a:solidFill>
              <a:prstDash val="sysDot"/>
              <a:miter/>
              <a:tailEnd type="arrow"/>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8" name="Group 37"/>
          <p:cNvGrpSpPr/>
          <p:nvPr/>
        </p:nvGrpSpPr>
        <p:grpSpPr>
          <a:xfrm>
            <a:off x="3725169" y="3056233"/>
            <a:ext cx="461600" cy="2534855"/>
            <a:chOff x="3706441" y="3501601"/>
            <a:chExt cx="461600" cy="2534855"/>
          </a:xfrm>
        </p:grpSpPr>
        <p:sp>
          <p:nvSpPr>
            <p:cNvPr id="22" name="Volný tvar 21"/>
            <p:cNvSpPr/>
            <p:nvPr/>
          </p:nvSpPr>
          <p:spPr>
            <a:xfrm>
              <a:off x="370644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6</a:t>
              </a:r>
              <a:endParaRPr lang="cs-CZ" sz="2800" i="0" u="none" strike="noStrike" baseline="-25000" dirty="0">
                <a:ln>
                  <a:noFill/>
                </a:ln>
                <a:latin typeface="Times New Roman" pitchFamily="18"/>
                <a:ea typeface="Lucida Sans Unicode" pitchFamily="2"/>
                <a:cs typeface="Tahoma" pitchFamily="2"/>
              </a:endParaRPr>
            </a:p>
          </p:txBody>
        </p:sp>
        <p:sp>
          <p:nvSpPr>
            <p:cNvPr id="23" name="Přímá spojovací čára 22"/>
            <p:cNvSpPr/>
            <p:nvPr/>
          </p:nvSpPr>
          <p:spPr>
            <a:xfrm flipV="1">
              <a:off x="3867001" y="3501601"/>
              <a:ext cx="0" cy="1956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aphicFrame>
        <p:nvGraphicFramePr>
          <p:cNvPr id="26" name="Objekt 25"/>
          <p:cNvGraphicFramePr>
            <a:graphicFrameLocks noChangeAspect="1"/>
          </p:cNvGraphicFramePr>
          <p:nvPr>
            <p:extLst>
              <p:ext uri="{D42A27DB-BD31-4B8C-83A1-F6EECF244321}">
                <p14:modId xmlns:p14="http://schemas.microsoft.com/office/powerpoint/2010/main" val="2593857170"/>
              </p:ext>
            </p:extLst>
          </p:nvPr>
        </p:nvGraphicFramePr>
        <p:xfrm>
          <a:off x="5954713" y="2551113"/>
          <a:ext cx="1749425" cy="612775"/>
        </p:xfrm>
        <a:graphic>
          <a:graphicData uri="http://schemas.openxmlformats.org/presentationml/2006/ole">
            <mc:AlternateContent xmlns:mc="http://schemas.openxmlformats.org/markup-compatibility/2006">
              <mc:Choice xmlns:v="urn:schemas-microsoft-com:vml" Requires="v">
                <p:oleObj spid="_x0000_s446898" name="Rovnice" r:id="rId4" imgW="799920" imgH="279360" progId="Equation.3">
                  <p:embed/>
                </p:oleObj>
              </mc:Choice>
              <mc:Fallback>
                <p:oleObj name="Rovnice" r:id="rId4" imgW="799920" imgH="27936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954713" y="2551113"/>
                        <a:ext cx="1749425" cy="6127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099" name="Object 3"/>
          <p:cNvGraphicFramePr>
            <a:graphicFrameLocks noChangeAspect="1"/>
          </p:cNvGraphicFramePr>
          <p:nvPr>
            <p:extLst>
              <p:ext uri="{D42A27DB-BD31-4B8C-83A1-F6EECF244321}">
                <p14:modId xmlns:p14="http://schemas.microsoft.com/office/powerpoint/2010/main" val="2181223868"/>
              </p:ext>
            </p:extLst>
          </p:nvPr>
        </p:nvGraphicFramePr>
        <p:xfrm>
          <a:off x="5073650" y="3910013"/>
          <a:ext cx="4043363" cy="976312"/>
        </p:xfrm>
        <a:graphic>
          <a:graphicData uri="http://schemas.openxmlformats.org/presentationml/2006/ole">
            <mc:AlternateContent xmlns:mc="http://schemas.openxmlformats.org/markup-compatibility/2006">
              <mc:Choice xmlns:v="urn:schemas-microsoft-com:vml" Requires="v">
                <p:oleObj spid="_x0000_s446899" name="Rovnice" r:id="rId6" imgW="1841400" imgH="444240" progId="Equation.3">
                  <p:embed/>
                </p:oleObj>
              </mc:Choice>
              <mc:Fallback>
                <p:oleObj name="Rovnice" r:id="rId6" imgW="1841400" imgH="44424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5073650" y="3910013"/>
                        <a:ext cx="4043363" cy="9763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28" name="TextovéPole 27"/>
          <p:cNvSpPr txBox="1"/>
          <p:nvPr/>
        </p:nvSpPr>
        <p:spPr>
          <a:xfrm>
            <a:off x="5091823" y="1944251"/>
            <a:ext cx="1364476" cy="461665"/>
          </a:xfrm>
          <a:prstGeom prst="rect">
            <a:avLst/>
          </a:prstGeom>
          <a:noFill/>
        </p:spPr>
        <p:txBody>
          <a:bodyPr wrap="none" rtlCol="0">
            <a:spAutoFit/>
          </a:bodyPr>
          <a:lstStyle/>
          <a:p>
            <a:r>
              <a:rPr lang="en-US" sz="2400" dirty="0" smtClean="0">
                <a:solidFill>
                  <a:schemeClr val="tx2"/>
                </a:solidFill>
                <a:latin typeface="+mj-lt"/>
              </a:rPr>
              <a:t>Integra</a:t>
            </a:r>
            <a:r>
              <a:rPr lang="cs-CZ" sz="2400" dirty="0" smtClean="0">
                <a:solidFill>
                  <a:schemeClr val="tx2"/>
                </a:solidFill>
                <a:latin typeface="+mj-lt"/>
              </a:rPr>
              <a:t>l</a:t>
            </a:r>
            <a:r>
              <a:rPr lang="en-US" sz="2400" dirty="0" smtClean="0">
                <a:solidFill>
                  <a:schemeClr val="tx2"/>
                </a:solidFill>
                <a:latin typeface="+mj-lt"/>
              </a:rPr>
              <a:t>:</a:t>
            </a:r>
            <a:endParaRPr lang="en-US" sz="2400" dirty="0">
              <a:solidFill>
                <a:schemeClr val="tx2"/>
              </a:solidFill>
              <a:latin typeface="+mj-lt"/>
            </a:endParaRPr>
          </a:p>
        </p:txBody>
      </p:sp>
      <p:sp>
        <p:nvSpPr>
          <p:cNvPr id="29" name="TextovéPole 28"/>
          <p:cNvSpPr txBox="1"/>
          <p:nvPr/>
        </p:nvSpPr>
        <p:spPr>
          <a:xfrm>
            <a:off x="5091823" y="3327375"/>
            <a:ext cx="3743332" cy="461665"/>
          </a:xfrm>
          <a:prstGeom prst="rect">
            <a:avLst/>
          </a:prstGeom>
          <a:noFill/>
        </p:spPr>
        <p:txBody>
          <a:bodyPr wrap="none" rtlCol="0">
            <a:spAutoFit/>
          </a:bodyPr>
          <a:lstStyle/>
          <a:p>
            <a:r>
              <a:rPr lang="en-US" sz="2400" dirty="0" smtClean="0">
                <a:solidFill>
                  <a:schemeClr val="tx2"/>
                </a:solidFill>
                <a:latin typeface="+mj-lt"/>
              </a:rPr>
              <a:t>Monte Carlo estimate</a:t>
            </a:r>
            <a:r>
              <a:rPr lang="cs-CZ" sz="2400" dirty="0" smtClean="0">
                <a:solidFill>
                  <a:schemeClr val="tx2"/>
                </a:solidFill>
                <a:latin typeface="+mj-lt"/>
              </a:rPr>
              <a:t> </a:t>
            </a:r>
            <a:r>
              <a:rPr lang="en-US" sz="2400" dirty="0" smtClean="0">
                <a:solidFill>
                  <a:schemeClr val="tx2"/>
                </a:solidFill>
                <a:latin typeface="+mj-lt"/>
              </a:rPr>
              <a:t>of </a:t>
            </a:r>
            <a:r>
              <a:rPr lang="cs-CZ" sz="2400" i="1" dirty="0" smtClean="0">
                <a:solidFill>
                  <a:schemeClr val="tx2"/>
                </a:solidFill>
                <a:latin typeface="+mj-lt"/>
              </a:rPr>
              <a:t>I</a:t>
            </a:r>
            <a:r>
              <a:rPr lang="cs-CZ" sz="2400" dirty="0" smtClean="0">
                <a:solidFill>
                  <a:schemeClr val="tx2"/>
                </a:solidFill>
                <a:latin typeface="+mj-lt"/>
              </a:rPr>
              <a:t>:</a:t>
            </a:r>
            <a:endParaRPr lang="en-US" sz="2400" dirty="0">
              <a:solidFill>
                <a:schemeClr val="tx2"/>
              </a:solidFill>
              <a:latin typeface="+mj-lt"/>
            </a:endParaRPr>
          </a:p>
        </p:txBody>
      </p:sp>
      <p:sp>
        <p:nvSpPr>
          <p:cNvPr id="30" name="TextovéPole 29"/>
          <p:cNvSpPr txBox="1"/>
          <p:nvPr/>
        </p:nvSpPr>
        <p:spPr>
          <a:xfrm>
            <a:off x="5094784" y="5157192"/>
            <a:ext cx="3086101" cy="461665"/>
          </a:xfrm>
          <a:prstGeom prst="rect">
            <a:avLst/>
          </a:prstGeom>
          <a:noFill/>
        </p:spPr>
        <p:txBody>
          <a:bodyPr wrap="none" rtlCol="0">
            <a:spAutoFit/>
          </a:bodyPr>
          <a:lstStyle/>
          <a:p>
            <a:r>
              <a:rPr lang="en-US" sz="2400" dirty="0" smtClean="0">
                <a:solidFill>
                  <a:schemeClr val="tx2"/>
                </a:solidFill>
                <a:latin typeface="+mj-lt"/>
              </a:rPr>
              <a:t>Correct </a:t>
            </a:r>
            <a:r>
              <a:rPr lang="cs-CZ" sz="2400" dirty="0" smtClean="0">
                <a:solidFill>
                  <a:schemeClr val="tx2"/>
                </a:solidFill>
                <a:latin typeface="+mj-lt"/>
              </a:rPr>
              <a:t>„</a:t>
            </a:r>
            <a:r>
              <a:rPr lang="en-US" sz="2400" dirty="0" smtClean="0">
                <a:solidFill>
                  <a:schemeClr val="tx2"/>
                </a:solidFill>
                <a:latin typeface="+mj-lt"/>
              </a:rPr>
              <a:t>on average</a:t>
            </a:r>
            <a:r>
              <a:rPr lang="cs-CZ" sz="2400" dirty="0" smtClean="0">
                <a:solidFill>
                  <a:schemeClr val="tx2"/>
                </a:solidFill>
                <a:latin typeface="+mj-lt"/>
              </a:rPr>
              <a:t>“:</a:t>
            </a:r>
            <a:endParaRPr lang="en-US" sz="2400" dirty="0">
              <a:solidFill>
                <a:schemeClr val="tx2"/>
              </a:solidFill>
              <a:latin typeface="+mj-lt"/>
            </a:endParaRPr>
          </a:p>
        </p:txBody>
      </p:sp>
      <p:graphicFrame>
        <p:nvGraphicFramePr>
          <p:cNvPr id="249860" name="Object 4"/>
          <p:cNvGraphicFramePr>
            <a:graphicFrameLocks noChangeAspect="1"/>
          </p:cNvGraphicFramePr>
          <p:nvPr>
            <p:extLst>
              <p:ext uri="{D42A27DB-BD31-4B8C-83A1-F6EECF244321}">
                <p14:modId xmlns:p14="http://schemas.microsoft.com/office/powerpoint/2010/main" val="3843757642"/>
              </p:ext>
            </p:extLst>
          </p:nvPr>
        </p:nvGraphicFramePr>
        <p:xfrm>
          <a:off x="6156176" y="5778500"/>
          <a:ext cx="1420813" cy="558800"/>
        </p:xfrm>
        <a:graphic>
          <a:graphicData uri="http://schemas.openxmlformats.org/presentationml/2006/ole">
            <mc:AlternateContent xmlns:mc="http://schemas.openxmlformats.org/markup-compatibility/2006">
              <mc:Choice xmlns:v="urn:schemas-microsoft-com:vml" Requires="v">
                <p:oleObj spid="_x0000_s446900" name="Equation" r:id="rId8" imgW="647419" imgH="253890" progId="Equation.3">
                  <p:embed/>
                </p:oleObj>
              </mc:Choice>
              <mc:Fallback>
                <p:oleObj name="Equation" r:id="rId8" imgW="647419" imgH="25389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6156176" y="5778500"/>
                        <a:ext cx="1420813" cy="5588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0" name="Zástupný symbol pro zápatí 39"/>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60038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096"/>
                                        </p:tgtEl>
                                        <p:attrNameLst>
                                          <p:attrName>style.visibility</p:attrName>
                                        </p:attrNameLst>
                                      </p:cBhvr>
                                      <p:to>
                                        <p:strVal val="visible"/>
                                      </p:to>
                                    </p:set>
                                    <p:animEffect transition="in" filter="fade">
                                      <p:cBhvr>
                                        <p:cTn id="24" dur="500"/>
                                        <p:tgtEl>
                                          <p:spTgt spid="409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097"/>
                                        </p:tgtEl>
                                        <p:attrNameLst>
                                          <p:attrName>style.visibility</p:attrName>
                                        </p:attrNameLst>
                                      </p:cBhvr>
                                      <p:to>
                                        <p:strVal val="visible"/>
                                      </p:to>
                                    </p:set>
                                    <p:animEffect transition="in" filter="fade">
                                      <p:cBhvr>
                                        <p:cTn id="28" dur="500"/>
                                        <p:tgtEl>
                                          <p:spTgt spid="409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4099"/>
                                        </p:tgtEl>
                                        <p:attrNameLst>
                                          <p:attrName>style.visibility</p:attrName>
                                        </p:attrNameLst>
                                      </p:cBhvr>
                                      <p:to>
                                        <p:strVal val="visible"/>
                                      </p:to>
                                    </p:set>
                                    <p:animEffect transition="in" filter="fade">
                                      <p:cBhvr>
                                        <p:cTn id="40" dur="500"/>
                                        <p:tgtEl>
                                          <p:spTgt spid="409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249860"/>
                                        </p:tgtEl>
                                        <p:attrNameLst>
                                          <p:attrName>style.visibility</p:attrName>
                                        </p:attrNameLst>
                                      </p:cBhvr>
                                      <p:to>
                                        <p:strVal val="visible"/>
                                      </p:to>
                                    </p:set>
                                    <p:animEffect transition="in" filter="fade">
                                      <p:cBhvr>
                                        <p:cTn id="48" dur="500"/>
                                        <p:tgtEl>
                                          <p:spTgt spid="24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MC evaluation of the path integral</a:t>
            </a:r>
            <a:endParaRPr lang="en-US" dirty="0"/>
          </a:p>
        </p:txBody>
      </p:sp>
      <p:sp>
        <p:nvSpPr>
          <p:cNvPr id="3" name="Zástupný symbol pro obsah 2"/>
          <p:cNvSpPr>
            <a:spLocks noGrp="1"/>
          </p:cNvSpPr>
          <p:nvPr>
            <p:ph idx="1"/>
          </p:nvPr>
        </p:nvSpPr>
        <p:spPr/>
        <p:txBody>
          <a:bodyPr/>
          <a:lstStyle/>
          <a:p>
            <a:endParaRPr lang="en-US" dirty="0" smtClean="0"/>
          </a:p>
          <a:p>
            <a:endParaRPr lang="en-US" dirty="0" smtClean="0"/>
          </a:p>
          <a:p>
            <a:endParaRPr lang="en-US" dirty="0" smtClean="0"/>
          </a:p>
          <a:p>
            <a:endParaRPr lang="en-US" dirty="0" smtClean="0"/>
          </a:p>
          <a:p>
            <a:r>
              <a:rPr lang="en-US" dirty="0" smtClean="0"/>
              <a:t>Sample path </a:t>
            </a:r>
            <a:r>
              <a:rPr lang="en-US" b="1" dirty="0" smtClean="0"/>
              <a:t>  </a:t>
            </a:r>
            <a:r>
              <a:rPr lang="en-US" dirty="0" smtClean="0"/>
              <a:t>  from some distribution with PDF</a:t>
            </a:r>
          </a:p>
          <a:p>
            <a:endParaRPr lang="en-US" dirty="0" smtClean="0"/>
          </a:p>
          <a:p>
            <a:r>
              <a:rPr lang="en-US" dirty="0" smtClean="0"/>
              <a:t>Evaluate the probability density</a:t>
            </a:r>
          </a:p>
          <a:p>
            <a:endParaRPr lang="en-US" dirty="0" smtClean="0"/>
          </a:p>
          <a:p>
            <a:r>
              <a:rPr lang="en-US" dirty="0" smtClean="0"/>
              <a:t>Evaluate the integrand</a:t>
            </a:r>
          </a:p>
          <a:p>
            <a:pPr lvl="1"/>
            <a:endParaRPr lang="en-US" dirty="0" smtClean="0"/>
          </a:p>
        </p:txBody>
      </p:sp>
      <p:sp>
        <p:nvSpPr>
          <p:cNvPr id="5" name="TextBox 19"/>
          <p:cNvSpPr txBox="1"/>
          <p:nvPr/>
        </p:nvSpPr>
        <p:spPr>
          <a:xfrm>
            <a:off x="4713172" y="4820959"/>
            <a:ext cx="792088" cy="1200329"/>
          </a:xfrm>
          <a:prstGeom prst="rect">
            <a:avLst/>
          </a:prstGeom>
          <a:noFill/>
        </p:spPr>
        <p:txBody>
          <a:bodyPr wrap="square" rtlCol="0">
            <a:spAutoFit/>
          </a:bodyPr>
          <a:lstStyle/>
          <a:p>
            <a:r>
              <a:rPr lang="en-US" sz="7200" b="1" dirty="0" smtClean="0">
                <a:solidFill>
                  <a:schemeClr val="accent1"/>
                </a:solidFill>
                <a:latin typeface="+mn-lt"/>
                <a:sym typeface="Wingdings"/>
              </a:rPr>
              <a:t></a:t>
            </a:r>
            <a:endParaRPr lang="en-US" sz="7200" b="1" dirty="0" smtClean="0">
              <a:solidFill>
                <a:schemeClr val="accent1"/>
              </a:solidFill>
              <a:latin typeface="+mn-lt"/>
            </a:endParaRPr>
          </a:p>
        </p:txBody>
      </p:sp>
      <p:sp>
        <p:nvSpPr>
          <p:cNvPr id="6" name="TextBox 19"/>
          <p:cNvSpPr txBox="1"/>
          <p:nvPr/>
        </p:nvSpPr>
        <p:spPr>
          <a:xfrm>
            <a:off x="8210500" y="2996952"/>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sp>
        <p:nvSpPr>
          <p:cNvPr id="7" name="TextBox 19"/>
          <p:cNvSpPr txBox="1"/>
          <p:nvPr/>
        </p:nvSpPr>
        <p:spPr>
          <a:xfrm>
            <a:off x="5906244" y="3886130"/>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graphicFrame>
        <p:nvGraphicFramePr>
          <p:cNvPr id="11" name="Object 2"/>
          <p:cNvGraphicFramePr>
            <a:graphicFrameLocks noChangeAspect="1"/>
          </p:cNvGraphicFramePr>
          <p:nvPr/>
        </p:nvGraphicFramePr>
        <p:xfrm>
          <a:off x="2602444" y="3380736"/>
          <a:ext cx="347663" cy="411162"/>
        </p:xfrm>
        <a:graphic>
          <a:graphicData uri="http://schemas.openxmlformats.org/presentationml/2006/ole">
            <mc:AlternateContent xmlns:mc="http://schemas.openxmlformats.org/markup-compatibility/2006">
              <mc:Choice xmlns:v="urn:schemas-microsoft-com:vml" Requires="v">
                <p:oleObj spid="_x0000_s448354" name="Rovnice" r:id="rId4" imgW="139680" imgH="164880" progId="Equation.3">
                  <p:embed/>
                </p:oleObj>
              </mc:Choice>
              <mc:Fallback>
                <p:oleObj name="Rovnice" r:id="rId4" imgW="139680" imgH="16488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602444" y="3380736"/>
                        <a:ext cx="347663" cy="4111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12" name="Object 2"/>
          <p:cNvGraphicFramePr>
            <a:graphicFrameLocks noChangeAspect="1"/>
          </p:cNvGraphicFramePr>
          <p:nvPr/>
        </p:nvGraphicFramePr>
        <p:xfrm>
          <a:off x="7402513" y="3336925"/>
          <a:ext cx="855662" cy="508000"/>
        </p:xfrm>
        <a:graphic>
          <a:graphicData uri="http://schemas.openxmlformats.org/presentationml/2006/ole">
            <mc:AlternateContent xmlns:mc="http://schemas.openxmlformats.org/markup-compatibility/2006">
              <mc:Choice xmlns:v="urn:schemas-microsoft-com:vml" Requires="v">
                <p:oleObj spid="_x0000_s448355" name="Rovnice" r:id="rId6" imgW="342720" imgH="203040" progId="Equation.3">
                  <p:embed/>
                </p:oleObj>
              </mc:Choice>
              <mc:Fallback>
                <p:oleObj name="Rovnice" r:id="rId6" imgW="342720" imgH="203040" progId="Equation.3">
                  <p:embed/>
                  <p:pic>
                    <p:nvPicPr>
                      <p:cNvPr id="0" name=""/>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7402513" y="3336925"/>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5" name="Object 5"/>
          <p:cNvGraphicFramePr>
            <a:graphicFrameLocks noChangeAspect="1"/>
          </p:cNvGraphicFramePr>
          <p:nvPr/>
        </p:nvGraphicFramePr>
        <p:xfrm>
          <a:off x="5148263" y="4221163"/>
          <a:ext cx="855662" cy="508000"/>
        </p:xfrm>
        <a:graphic>
          <a:graphicData uri="http://schemas.openxmlformats.org/presentationml/2006/ole">
            <mc:AlternateContent xmlns:mc="http://schemas.openxmlformats.org/markup-compatibility/2006">
              <mc:Choice xmlns:v="urn:schemas-microsoft-com:vml" Requires="v">
                <p:oleObj spid="_x0000_s448356" name="Rovnice" r:id="rId8" imgW="342720" imgH="203040" progId="Equation.3">
                  <p:embed/>
                </p:oleObj>
              </mc:Choice>
              <mc:Fallback>
                <p:oleObj name="Rovnice" r:id="rId8" imgW="342720" imgH="203040" progId="Equation.3">
                  <p:embed/>
                  <p:pic>
                    <p:nvPicPr>
                      <p:cNvPr id="0" name=""/>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148263" y="4221163"/>
                        <a:ext cx="855662" cy="508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086" name="Object 6"/>
          <p:cNvGraphicFramePr>
            <a:graphicFrameLocks noChangeAspect="1"/>
          </p:cNvGraphicFramePr>
          <p:nvPr/>
        </p:nvGraphicFramePr>
        <p:xfrm>
          <a:off x="3886200" y="5073650"/>
          <a:ext cx="949325" cy="603250"/>
        </p:xfrm>
        <a:graphic>
          <a:graphicData uri="http://schemas.openxmlformats.org/presentationml/2006/ole">
            <mc:AlternateContent xmlns:mc="http://schemas.openxmlformats.org/markup-compatibility/2006">
              <mc:Choice xmlns:v="urn:schemas-microsoft-com:vml" Requires="v">
                <p:oleObj spid="_x0000_s448357" name="Rovnice" r:id="rId10" imgW="380880" imgH="241200" progId="Equation.3">
                  <p:embed/>
                </p:oleObj>
              </mc:Choice>
              <mc:Fallback>
                <p:oleObj name="Rovnice" r:id="rId10" imgW="380880" imgH="241200" progId="Equation.3">
                  <p:embed/>
                  <p:pic>
                    <p:nvPicPr>
                      <p:cNvPr id="0" name=""/>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886200" y="5073650"/>
                        <a:ext cx="949325" cy="6032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5" name="Obdélník 14"/>
          <p:cNvSpPr/>
          <p:nvPr/>
        </p:nvSpPr>
        <p:spPr>
          <a:xfrm>
            <a:off x="971600" y="1844824"/>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611560" y="1196752"/>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graphicFrame>
        <p:nvGraphicFramePr>
          <p:cNvPr id="17" name="Object 4"/>
          <p:cNvGraphicFramePr>
            <a:graphicFrameLocks noChangeAspect="1"/>
          </p:cNvGraphicFramePr>
          <p:nvPr/>
        </p:nvGraphicFramePr>
        <p:xfrm>
          <a:off x="1043608" y="1916832"/>
          <a:ext cx="3081338" cy="730250"/>
        </p:xfrm>
        <a:graphic>
          <a:graphicData uri="http://schemas.openxmlformats.org/presentationml/2006/ole">
            <mc:AlternateContent xmlns:mc="http://schemas.openxmlformats.org/markup-compatibility/2006">
              <mc:Choice xmlns:v="urn:schemas-microsoft-com:vml" Requires="v">
                <p:oleObj spid="_x0000_s448358" name="Rovnice" r:id="rId12" imgW="1206500" imgH="292100" progId="Equation.3">
                  <p:embed/>
                </p:oleObj>
              </mc:Choice>
              <mc:Fallback>
                <p:oleObj name="Rovnice" r:id="rId12" imgW="1206500" imgH="292100" progId="Equation.3">
                  <p:embed/>
                  <p:pic>
                    <p:nvPicPr>
                      <p:cNvPr id="0" name=""/>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043608" y="1916832"/>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24" name="Skupina 23"/>
          <p:cNvGrpSpPr/>
          <p:nvPr/>
        </p:nvGrpSpPr>
        <p:grpSpPr>
          <a:xfrm>
            <a:off x="5220072" y="1196752"/>
            <a:ext cx="2880320" cy="1728192"/>
            <a:chOff x="5220072" y="1052736"/>
            <a:chExt cx="2880320" cy="1728192"/>
          </a:xfrm>
        </p:grpSpPr>
        <p:grpSp>
          <p:nvGrpSpPr>
            <p:cNvPr id="25" name="Skupina 4"/>
            <p:cNvGrpSpPr/>
            <p:nvPr/>
          </p:nvGrpSpPr>
          <p:grpSpPr>
            <a:xfrm>
              <a:off x="5868144" y="1628800"/>
              <a:ext cx="2232248" cy="1152128"/>
              <a:chOff x="1331640" y="1412776"/>
              <a:chExt cx="2232248" cy="1152128"/>
            </a:xfrm>
          </p:grpSpPr>
          <p:graphicFrame>
            <p:nvGraphicFramePr>
              <p:cNvPr id="31"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48359" name="Rovnice" r:id="rId14" imgW="799920" imgH="444240" progId="Equation.3">
                      <p:embed/>
                    </p:oleObj>
                  </mc:Choice>
                  <mc:Fallback>
                    <p:oleObj name="Rovnice" r:id="rId14" imgW="799920" imgH="444240" progId="Equation.3">
                      <p:embed/>
                      <p:pic>
                        <p:nvPicPr>
                          <p:cNvPr id="0" name=""/>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Obdélník 31"/>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ovéPole 25"/>
            <p:cNvSpPr txBox="1"/>
            <p:nvPr/>
          </p:nvSpPr>
          <p:spPr>
            <a:xfrm>
              <a:off x="5220072" y="1052736"/>
              <a:ext cx="2335896" cy="461665"/>
            </a:xfrm>
            <a:prstGeom prst="rect">
              <a:avLst/>
            </a:prstGeom>
            <a:noFill/>
          </p:spPr>
          <p:txBody>
            <a:bodyPr wrap="none" rtlCol="0">
              <a:spAutoFit/>
            </a:bodyPr>
            <a:lstStyle/>
            <a:p>
              <a:r>
                <a:rPr lang="en-US" sz="2400" b="1" dirty="0" smtClean="0">
                  <a:solidFill>
                    <a:schemeClr val="tx2"/>
                  </a:solidFill>
                  <a:latin typeface="+mn-lt"/>
                </a:rPr>
                <a:t>MC estimator</a:t>
              </a:r>
              <a:endParaRPr lang="cs-CZ" sz="2400" b="1" dirty="0" smtClean="0">
                <a:solidFill>
                  <a:schemeClr val="tx2"/>
                </a:solidFill>
                <a:latin typeface="+mn-lt"/>
              </a:endParaRPr>
            </a:p>
          </p:txBody>
        </p:sp>
      </p:grpSp>
      <p:sp>
        <p:nvSpPr>
          <p:cNvPr id="23" name="Zástupný symbol pro zápatí 2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8097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6085"/>
                                        </p:tgtEl>
                                        <p:attrNameLst>
                                          <p:attrName>style.visibility</p:attrName>
                                        </p:attrNameLst>
                                      </p:cBhvr>
                                      <p:to>
                                        <p:strVal val="visible"/>
                                      </p:to>
                                    </p:set>
                                    <p:animEffect transition="in" filter="fade">
                                      <p:cBhvr>
                                        <p:cTn id="26" dur="500"/>
                                        <p:tgtEl>
                                          <p:spTgt spid="460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6086"/>
                                        </p:tgtEl>
                                        <p:attrNameLst>
                                          <p:attrName>style.visibility</p:attrName>
                                        </p:attrNameLst>
                                      </p:cBhvr>
                                      <p:to>
                                        <p:strVal val="visible"/>
                                      </p:to>
                                    </p:set>
                                    <p:animEffect transition="in" filter="fade">
                                      <p:cBhvr>
                                        <p:cTn id="34" dur="500"/>
                                        <p:tgtEl>
                                          <p:spTgt spid="460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p:txBody>
      </p:sp>
      <p:sp>
        <p:nvSpPr>
          <p:cNvPr id="4" name="Title 3"/>
          <p:cNvSpPr>
            <a:spLocks noGrp="1"/>
          </p:cNvSpPr>
          <p:nvPr>
            <p:ph type="title"/>
          </p:nvPr>
        </p:nvSpPr>
        <p:spPr/>
        <p:txBody>
          <a:bodyPr/>
          <a:lstStyle/>
          <a:p>
            <a:r>
              <a:rPr lang="en-US" dirty="0" smtClean="0"/>
              <a:t>Path sampling</a:t>
            </a:r>
            <a:endParaRPr lang="cs-CZ" dirty="0"/>
          </a:p>
        </p:txBody>
      </p:sp>
      <p:sp>
        <p:nvSpPr>
          <p:cNvPr id="9" name="Zástupný symbol pro zápatí 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70001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268968"/>
            <a:ext cx="8229600" cy="4530725"/>
          </a:xfrm>
        </p:spPr>
        <p:txBody>
          <a:bodyPr/>
          <a:lstStyle/>
          <a:p>
            <a:endParaRPr lang="cs-CZ"/>
          </a:p>
        </p:txBody>
      </p:sp>
      <p:pic>
        <p:nvPicPr>
          <p:cNvPr id="600066" name="Picture 2" descr="http://corona-renderer.com/img/gallery/full/chakib-rocher.jpg"/>
          <p:cNvPicPr>
            <a:picLocks noChangeAspect="1" noChangeArrowheads="1"/>
          </p:cNvPicPr>
          <p:nvPr/>
        </p:nvPicPr>
        <p:blipFill>
          <a:blip r:embed="rId2" cstate="print"/>
          <a:srcRect/>
          <a:stretch>
            <a:fillRect/>
          </a:stretch>
        </p:blipFill>
        <p:spPr bwMode="auto">
          <a:xfrm>
            <a:off x="0" y="836712"/>
            <a:ext cx="9144000" cy="5141376"/>
          </a:xfrm>
          <a:prstGeom prst="rect">
            <a:avLst/>
          </a:prstGeom>
          <a:noFill/>
        </p:spPr>
      </p:pic>
      <p:sp>
        <p:nvSpPr>
          <p:cNvPr id="9" name="TextovéPole 8"/>
          <p:cNvSpPr txBox="1"/>
          <p:nvPr/>
        </p:nvSpPr>
        <p:spPr>
          <a:xfrm>
            <a:off x="7236296" y="5546040"/>
            <a:ext cx="1907704" cy="369332"/>
          </a:xfrm>
          <a:prstGeom prst="rect">
            <a:avLst/>
          </a:prstGeom>
          <a:solidFill>
            <a:schemeClr val="bg1">
              <a:alpha val="17000"/>
            </a:schemeClr>
          </a:solidFill>
        </p:spPr>
        <p:txBody>
          <a:bodyPr wrap="square" rtlCol="0">
            <a:spAutoFit/>
          </a:bodyPr>
          <a:lstStyle/>
          <a:p>
            <a:r>
              <a:rPr lang="en-US" dirty="0" err="1" smtClean="0">
                <a:solidFill>
                  <a:schemeClr val="bg1"/>
                </a:solidFill>
                <a:latin typeface="+mj-lt"/>
              </a:rPr>
              <a:t>Chakib</a:t>
            </a:r>
            <a:r>
              <a:rPr lang="en-US" dirty="0" smtClean="0">
                <a:solidFill>
                  <a:schemeClr val="bg1"/>
                </a:solidFill>
                <a:latin typeface="+mj-lt"/>
              </a:rPr>
              <a:t> </a:t>
            </a:r>
            <a:r>
              <a:rPr lang="en-US" dirty="0" err="1" smtClean="0">
                <a:solidFill>
                  <a:schemeClr val="bg1"/>
                </a:solidFill>
                <a:latin typeface="+mj-lt"/>
              </a:rPr>
              <a:t>Rabia</a:t>
            </a:r>
            <a:endParaRPr lang="en-US" dirty="0" smtClean="0">
              <a:solidFill>
                <a:schemeClr val="bg1"/>
              </a:solidFill>
              <a:latin typeface="+mj-lt"/>
            </a:endParaRPr>
          </a:p>
        </p:txBody>
      </p:sp>
      <p:pic>
        <p:nvPicPr>
          <p:cNvPr id="10" name="Picture 2" descr="Corona Alpha f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32" y="942091"/>
            <a:ext cx="29337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245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Path tracing</a:t>
            </a:r>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74697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Light tracing</a:t>
            </a:r>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71029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up)">
                                      <p:cBhvr>
                                        <p:cTn id="11" dur="500"/>
                                        <p:tgtEl>
                                          <p:spTgt spid="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p>
          <a:p>
            <a:endParaRPr lang="en-US" dirty="0" smtClean="0"/>
          </a:p>
          <a:p>
            <a:r>
              <a:rPr lang="en-US" b="1" dirty="0" smtClean="0"/>
              <a:t>Same</a:t>
            </a:r>
            <a:r>
              <a:rPr lang="en-US" dirty="0" smtClean="0"/>
              <a:t> general form of </a:t>
            </a:r>
            <a:r>
              <a:rPr lang="en-US" b="1" dirty="0" smtClean="0"/>
              <a:t>estimator</a:t>
            </a:r>
          </a:p>
          <a:p>
            <a:endParaRPr lang="en-US" b="1" dirty="0" smtClean="0"/>
          </a:p>
          <a:p>
            <a:endParaRPr lang="en-US" b="1" dirty="0" smtClean="0"/>
          </a:p>
          <a:p>
            <a:endParaRPr lang="en-US" b="1" dirty="0" smtClean="0"/>
          </a:p>
          <a:p>
            <a:endParaRPr lang="en-US" b="1" dirty="0" smtClean="0"/>
          </a:p>
          <a:p>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7" name="Skupina 4"/>
          <p:cNvGrpSpPr/>
          <p:nvPr/>
        </p:nvGrpSpPr>
        <p:grpSpPr>
          <a:xfrm>
            <a:off x="3491880" y="3284984"/>
            <a:ext cx="2232248" cy="1152128"/>
            <a:chOff x="1331640" y="1412776"/>
            <a:chExt cx="2232248" cy="1152128"/>
          </a:xfrm>
        </p:grpSpPr>
        <p:graphicFrame>
          <p:nvGraphicFramePr>
            <p:cNvPr id="9"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48658" name="Rovnice" r:id="rId4" imgW="799920" imgH="444240" progId="Equation.3">
                    <p:embed/>
                  </p:oleObj>
                </mc:Choice>
                <mc:Fallback>
                  <p:oleObj name="Rovnice" r:id="rId4" imgW="799920" imgH="444240" progId="Equation.3">
                    <p:embed/>
                    <p:pic>
                      <p:nvPicPr>
                        <p:cNvPr id="0" name=""/>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10" name="Obdélník 9"/>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Zástupný symbol pro zápatí 1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2416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b="1" dirty="0" smtClean="0"/>
              <a:t>Path sampling</a:t>
            </a:r>
            <a:br>
              <a:rPr lang="en-US" b="1" dirty="0" smtClean="0"/>
            </a:br>
            <a:r>
              <a:rPr lang="en-US" b="1" dirty="0" smtClean="0"/>
              <a:t>&amp;</a:t>
            </a:r>
            <a:br>
              <a:rPr lang="en-US" b="1" dirty="0" smtClean="0"/>
            </a:br>
            <a:r>
              <a:rPr lang="en-US" b="1" dirty="0" smtClean="0"/>
              <a:t>Path PDF</a:t>
            </a:r>
            <a:endParaRPr lang="en-US" b="1" dirty="0"/>
          </a:p>
        </p:txBody>
      </p:sp>
      <p:sp>
        <p:nvSpPr>
          <p:cNvPr id="3" name="Zástupný symbol pro text 2"/>
          <p:cNvSpPr>
            <a:spLocks noGrp="1"/>
          </p:cNvSpPr>
          <p:nvPr>
            <p:ph type="subTitle" idx="1"/>
          </p:nvPr>
        </p:nvSpPr>
        <p:spPr/>
        <p:txBody>
          <a:bodyPr/>
          <a:lstStyle/>
          <a:p>
            <a:endParaRPr lang="cs-CZ" dirty="0" smtClean="0"/>
          </a:p>
          <a:p>
            <a:endParaRPr lang="cs-CZ" dirty="0" smtClean="0"/>
          </a:p>
          <a:p>
            <a:endParaRPr lang="cs-CZ" dirty="0" smtClean="0"/>
          </a:p>
          <a:p>
            <a:endParaRPr lang="en-US" dirty="0"/>
          </a:p>
        </p:txBody>
      </p:sp>
    </p:spTree>
    <p:extLst>
      <p:ext uri="{BB962C8B-B14F-4D97-AF65-F5344CB8AC3E}">
        <p14:creationId xmlns:p14="http://schemas.microsoft.com/office/powerpoint/2010/main" val="189513154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olný tvar 31"/>
          <p:cNvSpPr/>
          <p:nvPr/>
        </p:nvSpPr>
        <p:spPr>
          <a:xfrm>
            <a:off x="93532" y="4397312"/>
            <a:ext cx="9018872" cy="2481674"/>
          </a:xfrm>
          <a:custGeom>
            <a:avLst/>
            <a:gdLst>
              <a:gd name="connsiteX0" fmla="*/ 8093123 w 8679976"/>
              <a:gd name="connsiteY0" fmla="*/ 2197290 h 2197290"/>
              <a:gd name="connsiteX1" fmla="*/ 8666329 w 8679976"/>
              <a:gd name="connsiteY1" fmla="*/ 2033517 h 2197290"/>
              <a:gd name="connsiteX2" fmla="*/ 8679976 w 8679976"/>
              <a:gd name="connsiteY2" fmla="*/ 218364 h 2197290"/>
              <a:gd name="connsiteX3" fmla="*/ 6482687 w 8679976"/>
              <a:gd name="connsiteY3" fmla="*/ 136478 h 2197290"/>
              <a:gd name="connsiteX4" fmla="*/ 2251881 w 8679976"/>
              <a:gd name="connsiteY4" fmla="*/ 0 h 2197290"/>
              <a:gd name="connsiteX5" fmla="*/ 0 w 8679976"/>
              <a:gd name="connsiteY5" fmla="*/ 81887 h 2197290"/>
              <a:gd name="connsiteX6" fmla="*/ 136478 w 8679976"/>
              <a:gd name="connsiteY6" fmla="*/ 1119117 h 2197290"/>
              <a:gd name="connsiteX7" fmla="*/ 3480179 w 8679976"/>
              <a:gd name="connsiteY7" fmla="*/ 1146412 h 2197290"/>
              <a:gd name="connsiteX8" fmla="*/ 5773003 w 8679976"/>
              <a:gd name="connsiteY8" fmla="*/ 1064526 h 2197290"/>
              <a:gd name="connsiteX9" fmla="*/ 6550926 w 8679976"/>
              <a:gd name="connsiteY9" fmla="*/ 2033517 h 2197290"/>
              <a:gd name="connsiteX10" fmla="*/ 8093123 w 8679976"/>
              <a:gd name="connsiteY10" fmla="*/ 2197290 h 2197290"/>
              <a:gd name="connsiteX0" fmla="*/ 8093123 w 8679976"/>
              <a:gd name="connsiteY0" fmla="*/ 2197290 h 2363338"/>
              <a:gd name="connsiteX1" fmla="*/ 8666329 w 8679976"/>
              <a:gd name="connsiteY1" fmla="*/ 2033517 h 2363338"/>
              <a:gd name="connsiteX2" fmla="*/ 8679976 w 8679976"/>
              <a:gd name="connsiteY2" fmla="*/ 218364 h 2363338"/>
              <a:gd name="connsiteX3" fmla="*/ 6482687 w 8679976"/>
              <a:gd name="connsiteY3" fmla="*/ 136478 h 2363338"/>
              <a:gd name="connsiteX4" fmla="*/ 2251881 w 8679976"/>
              <a:gd name="connsiteY4" fmla="*/ 0 h 2363338"/>
              <a:gd name="connsiteX5" fmla="*/ 0 w 8679976"/>
              <a:gd name="connsiteY5" fmla="*/ 81887 h 2363338"/>
              <a:gd name="connsiteX6" fmla="*/ 136478 w 8679976"/>
              <a:gd name="connsiteY6" fmla="*/ 1119117 h 2363338"/>
              <a:gd name="connsiteX7" fmla="*/ 3480179 w 8679976"/>
              <a:gd name="connsiteY7" fmla="*/ 1146412 h 2363338"/>
              <a:gd name="connsiteX8" fmla="*/ 5773003 w 8679976"/>
              <a:gd name="connsiteY8" fmla="*/ 1064526 h 2363338"/>
              <a:gd name="connsiteX9" fmla="*/ 6550926 w 8679976"/>
              <a:gd name="connsiteY9" fmla="*/ 2033517 h 2363338"/>
              <a:gd name="connsiteX10" fmla="*/ 8093123 w 8679976"/>
              <a:gd name="connsiteY10" fmla="*/ 2197290 h 2363338"/>
              <a:gd name="connsiteX0" fmla="*/ 8093123 w 9043916"/>
              <a:gd name="connsiteY0" fmla="*/ 2197290 h 2363338"/>
              <a:gd name="connsiteX1" fmla="*/ 8666329 w 9043916"/>
              <a:gd name="connsiteY1" fmla="*/ 2033517 h 2363338"/>
              <a:gd name="connsiteX2" fmla="*/ 8679976 w 9043916"/>
              <a:gd name="connsiteY2" fmla="*/ 218364 h 2363338"/>
              <a:gd name="connsiteX3" fmla="*/ 6482687 w 9043916"/>
              <a:gd name="connsiteY3" fmla="*/ 136478 h 2363338"/>
              <a:gd name="connsiteX4" fmla="*/ 2251881 w 9043916"/>
              <a:gd name="connsiteY4" fmla="*/ 0 h 2363338"/>
              <a:gd name="connsiteX5" fmla="*/ 0 w 9043916"/>
              <a:gd name="connsiteY5" fmla="*/ 81887 h 2363338"/>
              <a:gd name="connsiteX6" fmla="*/ 136478 w 9043916"/>
              <a:gd name="connsiteY6" fmla="*/ 1119117 h 2363338"/>
              <a:gd name="connsiteX7" fmla="*/ 3480179 w 9043916"/>
              <a:gd name="connsiteY7" fmla="*/ 1146412 h 2363338"/>
              <a:gd name="connsiteX8" fmla="*/ 5773003 w 9043916"/>
              <a:gd name="connsiteY8" fmla="*/ 1064526 h 2363338"/>
              <a:gd name="connsiteX9" fmla="*/ 6550926 w 9043916"/>
              <a:gd name="connsiteY9" fmla="*/ 2033517 h 2363338"/>
              <a:gd name="connsiteX10" fmla="*/ 8093123 w 9043916"/>
              <a:gd name="connsiteY10" fmla="*/ 2197290 h 2363338"/>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301922 h 2467970"/>
              <a:gd name="connsiteX1" fmla="*/ 8666329 w 9043916"/>
              <a:gd name="connsiteY1" fmla="*/ 2138149 h 2467970"/>
              <a:gd name="connsiteX2" fmla="*/ 8679976 w 9043916"/>
              <a:gd name="connsiteY2" fmla="*/ 322996 h 2467970"/>
              <a:gd name="connsiteX3" fmla="*/ 6482687 w 9043916"/>
              <a:gd name="connsiteY3" fmla="*/ 241110 h 2467970"/>
              <a:gd name="connsiteX4" fmla="*/ 2251881 w 9043916"/>
              <a:gd name="connsiteY4" fmla="*/ 104632 h 2467970"/>
              <a:gd name="connsiteX5" fmla="*/ 0 w 9043916"/>
              <a:gd name="connsiteY5" fmla="*/ 186519 h 2467970"/>
              <a:gd name="connsiteX6" fmla="*/ 136478 w 9043916"/>
              <a:gd name="connsiteY6" fmla="*/ 1223749 h 2467970"/>
              <a:gd name="connsiteX7" fmla="*/ 3480179 w 9043916"/>
              <a:gd name="connsiteY7" fmla="*/ 1251044 h 2467970"/>
              <a:gd name="connsiteX8" fmla="*/ 5773003 w 9043916"/>
              <a:gd name="connsiteY8" fmla="*/ 1169158 h 2467970"/>
              <a:gd name="connsiteX9" fmla="*/ 6550926 w 9043916"/>
              <a:gd name="connsiteY9" fmla="*/ 2138149 h 2467970"/>
              <a:gd name="connsiteX10" fmla="*/ 8093123 w 9043916"/>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6994478 w 9487468"/>
              <a:gd name="connsiteY0" fmla="*/ 2138149 h 2440674"/>
              <a:gd name="connsiteX1" fmla="*/ 9109881 w 9487468"/>
              <a:gd name="connsiteY1" fmla="*/ 2138149 h 2440674"/>
              <a:gd name="connsiteX2" fmla="*/ 9123528 w 9487468"/>
              <a:gd name="connsiteY2" fmla="*/ 322996 h 2440674"/>
              <a:gd name="connsiteX3" fmla="*/ 6926239 w 9487468"/>
              <a:gd name="connsiteY3" fmla="*/ 241110 h 2440674"/>
              <a:gd name="connsiteX4" fmla="*/ 2695433 w 9487468"/>
              <a:gd name="connsiteY4" fmla="*/ 104632 h 2440674"/>
              <a:gd name="connsiteX5" fmla="*/ 443552 w 9487468"/>
              <a:gd name="connsiteY5" fmla="*/ 186519 h 2440674"/>
              <a:gd name="connsiteX6" fmla="*/ 580030 w 9487468"/>
              <a:gd name="connsiteY6" fmla="*/ 1223749 h 2440674"/>
              <a:gd name="connsiteX7" fmla="*/ 3923731 w 9487468"/>
              <a:gd name="connsiteY7" fmla="*/ 1251044 h 2440674"/>
              <a:gd name="connsiteX8" fmla="*/ 6216555 w 9487468"/>
              <a:gd name="connsiteY8" fmla="*/ 1169158 h 2440674"/>
              <a:gd name="connsiteX9" fmla="*/ 6994478 w 9487468"/>
              <a:gd name="connsiteY9" fmla="*/ 2138149 h 2440674"/>
              <a:gd name="connsiteX0" fmla="*/ 6932476 w 9425466"/>
              <a:gd name="connsiteY0" fmla="*/ 2197259 h 2499784"/>
              <a:gd name="connsiteX1" fmla="*/ 9047879 w 9425466"/>
              <a:gd name="connsiteY1" fmla="*/ 2197259 h 2499784"/>
              <a:gd name="connsiteX2" fmla="*/ 9061526 w 9425466"/>
              <a:gd name="connsiteY2" fmla="*/ 382106 h 2499784"/>
              <a:gd name="connsiteX3" fmla="*/ 6864237 w 9425466"/>
              <a:gd name="connsiteY3" fmla="*/ 300220 h 2499784"/>
              <a:gd name="connsiteX4" fmla="*/ 2633431 w 9425466"/>
              <a:gd name="connsiteY4" fmla="*/ 163742 h 2499784"/>
              <a:gd name="connsiteX5" fmla="*/ 753560 w 9425466"/>
              <a:gd name="connsiteY5" fmla="*/ 186519 h 2499784"/>
              <a:gd name="connsiteX6" fmla="*/ 518028 w 9425466"/>
              <a:gd name="connsiteY6" fmla="*/ 1282859 h 2499784"/>
              <a:gd name="connsiteX7" fmla="*/ 3861729 w 9425466"/>
              <a:gd name="connsiteY7" fmla="*/ 1310154 h 2499784"/>
              <a:gd name="connsiteX8" fmla="*/ 6154553 w 9425466"/>
              <a:gd name="connsiteY8" fmla="*/ 1228268 h 2499784"/>
              <a:gd name="connsiteX9" fmla="*/ 6932476 w 9425466"/>
              <a:gd name="connsiteY9" fmla="*/ 2197259 h 2499784"/>
              <a:gd name="connsiteX0" fmla="*/ 6696944 w 9189934"/>
              <a:gd name="connsiteY0" fmla="*/ 2206557 h 2509082"/>
              <a:gd name="connsiteX1" fmla="*/ 8812347 w 9189934"/>
              <a:gd name="connsiteY1" fmla="*/ 2206557 h 2509082"/>
              <a:gd name="connsiteX2" fmla="*/ 8825994 w 9189934"/>
              <a:gd name="connsiteY2" fmla="*/ 391404 h 2509082"/>
              <a:gd name="connsiteX3" fmla="*/ 6628705 w 9189934"/>
              <a:gd name="connsiteY3" fmla="*/ 309518 h 2509082"/>
              <a:gd name="connsiteX4" fmla="*/ 2397899 w 9189934"/>
              <a:gd name="connsiteY4" fmla="*/ 173040 h 2509082"/>
              <a:gd name="connsiteX5" fmla="*/ 518028 w 9189934"/>
              <a:gd name="connsiteY5" fmla="*/ 195817 h 2509082"/>
              <a:gd name="connsiteX6" fmla="*/ 518028 w 9189934"/>
              <a:gd name="connsiteY6" fmla="*/ 1347945 h 2509082"/>
              <a:gd name="connsiteX7" fmla="*/ 3626197 w 9189934"/>
              <a:gd name="connsiteY7" fmla="*/ 1319452 h 2509082"/>
              <a:gd name="connsiteX8" fmla="*/ 5919021 w 9189934"/>
              <a:gd name="connsiteY8" fmla="*/ 1237566 h 2509082"/>
              <a:gd name="connsiteX9" fmla="*/ 6696944 w 9189934"/>
              <a:gd name="connsiteY9" fmla="*/ 2206557 h 2509082"/>
              <a:gd name="connsiteX0" fmla="*/ 6696944 w 9162888"/>
              <a:gd name="connsiteY0" fmla="*/ 2206557 h 2493675"/>
              <a:gd name="connsiteX1" fmla="*/ 8812347 w 9162888"/>
              <a:gd name="connsiteY1" fmla="*/ 2206557 h 2493675"/>
              <a:gd name="connsiteX2" fmla="*/ 8798948 w 9162888"/>
              <a:gd name="connsiteY2" fmla="*/ 483849 h 2493675"/>
              <a:gd name="connsiteX3" fmla="*/ 6628705 w 9162888"/>
              <a:gd name="connsiteY3" fmla="*/ 309518 h 2493675"/>
              <a:gd name="connsiteX4" fmla="*/ 2397899 w 9162888"/>
              <a:gd name="connsiteY4" fmla="*/ 173040 h 2493675"/>
              <a:gd name="connsiteX5" fmla="*/ 518028 w 9162888"/>
              <a:gd name="connsiteY5" fmla="*/ 195817 h 2493675"/>
              <a:gd name="connsiteX6" fmla="*/ 518028 w 9162888"/>
              <a:gd name="connsiteY6" fmla="*/ 1347945 h 2493675"/>
              <a:gd name="connsiteX7" fmla="*/ 3626197 w 9162888"/>
              <a:gd name="connsiteY7" fmla="*/ 1319452 h 2493675"/>
              <a:gd name="connsiteX8" fmla="*/ 5919021 w 9162888"/>
              <a:gd name="connsiteY8" fmla="*/ 1237566 h 2493675"/>
              <a:gd name="connsiteX9" fmla="*/ 6696944 w 9162888"/>
              <a:gd name="connsiteY9" fmla="*/ 2206557 h 2493675"/>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5775005 w 9018872"/>
              <a:gd name="connsiteY8" fmla="*/ 1225565 h 2481674"/>
              <a:gd name="connsiteX9" fmla="*/ 6552928 w 9018872"/>
              <a:gd name="connsiteY9" fmla="*/ 2194556 h 2481674"/>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6552928 w 9018872"/>
              <a:gd name="connsiteY8" fmla="*/ 2194556 h 248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8872" h="2481674">
                <a:moveTo>
                  <a:pt x="6552928" y="2194556"/>
                </a:moveTo>
                <a:cubicBezTo>
                  <a:pt x="7417286" y="2342407"/>
                  <a:pt x="8317997" y="2481674"/>
                  <a:pt x="8668331" y="2194556"/>
                </a:cubicBezTo>
                <a:cubicBezTo>
                  <a:pt x="9018665" y="1907438"/>
                  <a:pt x="9018872" y="788021"/>
                  <a:pt x="8654932" y="471848"/>
                </a:cubicBezTo>
                <a:cubicBezTo>
                  <a:pt x="8290992" y="155675"/>
                  <a:pt x="7556038" y="333911"/>
                  <a:pt x="6484689" y="297517"/>
                </a:cubicBezTo>
                <a:lnTo>
                  <a:pt x="2253883" y="161039"/>
                </a:lnTo>
                <a:cubicBezTo>
                  <a:pt x="1173435" y="151941"/>
                  <a:pt x="663321" y="0"/>
                  <a:pt x="374012" y="183816"/>
                </a:cubicBezTo>
                <a:cubicBezTo>
                  <a:pt x="84703" y="367632"/>
                  <a:pt x="0" y="1076665"/>
                  <a:pt x="518028" y="1263937"/>
                </a:cubicBezTo>
                <a:cubicBezTo>
                  <a:pt x="1036056" y="1451209"/>
                  <a:pt x="2476364" y="1152348"/>
                  <a:pt x="3482181" y="1307451"/>
                </a:cubicBezTo>
                <a:cubicBezTo>
                  <a:pt x="4487998" y="1462554"/>
                  <a:pt x="5688570" y="2046705"/>
                  <a:pt x="6552928" y="2194556"/>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23495" y="165066"/>
            <a:ext cx="8917694" cy="3264474"/>
          </a:xfrm>
          <a:custGeom>
            <a:avLst/>
            <a:gdLst>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434687"/>
              <a:gd name="connsiteX1" fmla="*/ 136478 w 8827827"/>
              <a:gd name="connsiteY1" fmla="*/ 2229134 h 3434687"/>
              <a:gd name="connsiteX2" fmla="*/ 0 w 8827827"/>
              <a:gd name="connsiteY2" fmla="*/ 3020704 h 3434687"/>
              <a:gd name="connsiteX3" fmla="*/ 559559 w 8827827"/>
              <a:gd name="connsiteY3" fmla="*/ 3375546 h 3434687"/>
              <a:gd name="connsiteX4" fmla="*/ 4230806 w 8827827"/>
              <a:gd name="connsiteY4" fmla="*/ 3334603 h 3434687"/>
              <a:gd name="connsiteX5" fmla="*/ 5841242 w 8827827"/>
              <a:gd name="connsiteY5" fmla="*/ 2775044 h 3434687"/>
              <a:gd name="connsiteX6" fmla="*/ 6414448 w 8827827"/>
              <a:gd name="connsiteY6" fmla="*/ 2338316 h 3434687"/>
              <a:gd name="connsiteX7" fmla="*/ 8461612 w 8827827"/>
              <a:gd name="connsiteY7" fmla="*/ 2351964 h 3434687"/>
              <a:gd name="connsiteX8" fmla="*/ 8611738 w 8827827"/>
              <a:gd name="connsiteY8" fmla="*/ 1410268 h 3434687"/>
              <a:gd name="connsiteX9" fmla="*/ 8352430 w 8827827"/>
              <a:gd name="connsiteY9" fmla="*/ 195618 h 3434687"/>
              <a:gd name="connsiteX10" fmla="*/ 6155141 w 8827827"/>
              <a:gd name="connsiteY10" fmla="*/ 236561 h 3434687"/>
              <a:gd name="connsiteX11" fmla="*/ 5895833 w 8827827"/>
              <a:gd name="connsiteY11" fmla="*/ 1478507 h 3434687"/>
              <a:gd name="connsiteX12" fmla="*/ 5431809 w 8827827"/>
              <a:gd name="connsiteY12" fmla="*/ 2092656 h 3434687"/>
              <a:gd name="connsiteX13" fmla="*/ 2879678 w 8827827"/>
              <a:gd name="connsiteY13" fmla="*/ 2201838 h 3434687"/>
              <a:gd name="connsiteX0" fmla="*/ 3025253 w 8973402"/>
              <a:gd name="connsiteY0" fmla="*/ 2201838 h 3434687"/>
              <a:gd name="connsiteX1" fmla="*/ 282053 w 8973402"/>
              <a:gd name="connsiteY1" fmla="*/ 2229134 h 3434687"/>
              <a:gd name="connsiteX2" fmla="*/ 145575 w 8973402"/>
              <a:gd name="connsiteY2" fmla="*/ 3020704 h 3434687"/>
              <a:gd name="connsiteX3" fmla="*/ 705134 w 8973402"/>
              <a:gd name="connsiteY3" fmla="*/ 3375546 h 3434687"/>
              <a:gd name="connsiteX4" fmla="*/ 4376381 w 8973402"/>
              <a:gd name="connsiteY4" fmla="*/ 3334603 h 3434687"/>
              <a:gd name="connsiteX5" fmla="*/ 5986817 w 8973402"/>
              <a:gd name="connsiteY5" fmla="*/ 2775044 h 3434687"/>
              <a:gd name="connsiteX6" fmla="*/ 6560023 w 8973402"/>
              <a:gd name="connsiteY6" fmla="*/ 2338316 h 3434687"/>
              <a:gd name="connsiteX7" fmla="*/ 8607187 w 8973402"/>
              <a:gd name="connsiteY7" fmla="*/ 2351964 h 3434687"/>
              <a:gd name="connsiteX8" fmla="*/ 8757313 w 8973402"/>
              <a:gd name="connsiteY8" fmla="*/ 1410268 h 3434687"/>
              <a:gd name="connsiteX9" fmla="*/ 8498005 w 8973402"/>
              <a:gd name="connsiteY9" fmla="*/ 195618 h 3434687"/>
              <a:gd name="connsiteX10" fmla="*/ 6300716 w 8973402"/>
              <a:gd name="connsiteY10" fmla="*/ 236561 h 3434687"/>
              <a:gd name="connsiteX11" fmla="*/ 6041408 w 8973402"/>
              <a:gd name="connsiteY11" fmla="*/ 1478507 h 3434687"/>
              <a:gd name="connsiteX12" fmla="*/ 5577384 w 8973402"/>
              <a:gd name="connsiteY12" fmla="*/ 2092656 h 3434687"/>
              <a:gd name="connsiteX13" fmla="*/ 3025253 w 8973402"/>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194492 w 9167202"/>
              <a:gd name="connsiteY0" fmla="*/ 2419893 h 3434687"/>
              <a:gd name="connsiteX1" fmla="*/ 475853 w 9167202"/>
              <a:gd name="connsiteY1" fmla="*/ 2229134 h 3434687"/>
              <a:gd name="connsiteX2" fmla="*/ 339375 w 9167202"/>
              <a:gd name="connsiteY2" fmla="*/ 3020704 h 3434687"/>
              <a:gd name="connsiteX3" fmla="*/ 898934 w 9167202"/>
              <a:gd name="connsiteY3" fmla="*/ 3375546 h 3434687"/>
              <a:gd name="connsiteX4" fmla="*/ 4570181 w 9167202"/>
              <a:gd name="connsiteY4" fmla="*/ 3334603 h 3434687"/>
              <a:gd name="connsiteX5" fmla="*/ 6180617 w 9167202"/>
              <a:gd name="connsiteY5" fmla="*/ 2775044 h 3434687"/>
              <a:gd name="connsiteX6" fmla="*/ 6753823 w 9167202"/>
              <a:gd name="connsiteY6" fmla="*/ 2338316 h 3434687"/>
              <a:gd name="connsiteX7" fmla="*/ 8800987 w 9167202"/>
              <a:gd name="connsiteY7" fmla="*/ 2351964 h 3434687"/>
              <a:gd name="connsiteX8" fmla="*/ 8951113 w 9167202"/>
              <a:gd name="connsiteY8" fmla="*/ 1410268 h 3434687"/>
              <a:gd name="connsiteX9" fmla="*/ 8691805 w 9167202"/>
              <a:gd name="connsiteY9" fmla="*/ 195618 h 3434687"/>
              <a:gd name="connsiteX10" fmla="*/ 6494516 w 9167202"/>
              <a:gd name="connsiteY10" fmla="*/ 236561 h 3434687"/>
              <a:gd name="connsiteX11" fmla="*/ 6235208 w 9167202"/>
              <a:gd name="connsiteY11" fmla="*/ 1478507 h 3434687"/>
              <a:gd name="connsiteX12" fmla="*/ 5771184 w 9167202"/>
              <a:gd name="connsiteY12" fmla="*/ 2092656 h 3434687"/>
              <a:gd name="connsiteX13" fmla="*/ 3194492 w 9167202"/>
              <a:gd name="connsiteY13" fmla="*/ 2419893 h 3434687"/>
              <a:gd name="connsiteX0" fmla="*/ 3101232 w 9073942"/>
              <a:gd name="connsiteY0" fmla="*/ 2419893 h 3559791"/>
              <a:gd name="connsiteX1" fmla="*/ 382593 w 9073942"/>
              <a:gd name="connsiteY1" fmla="*/ 2229134 h 3559791"/>
              <a:gd name="connsiteX2" fmla="*/ 805674 w 9073942"/>
              <a:gd name="connsiteY2" fmla="*/ 3375546 h 3559791"/>
              <a:gd name="connsiteX3" fmla="*/ 4476921 w 9073942"/>
              <a:gd name="connsiteY3" fmla="*/ 3334603 h 3559791"/>
              <a:gd name="connsiteX4" fmla="*/ 6087357 w 9073942"/>
              <a:gd name="connsiteY4" fmla="*/ 2775044 h 3559791"/>
              <a:gd name="connsiteX5" fmla="*/ 6660563 w 9073942"/>
              <a:gd name="connsiteY5" fmla="*/ 2338316 h 3559791"/>
              <a:gd name="connsiteX6" fmla="*/ 8707727 w 9073942"/>
              <a:gd name="connsiteY6" fmla="*/ 2351964 h 3559791"/>
              <a:gd name="connsiteX7" fmla="*/ 8857853 w 9073942"/>
              <a:gd name="connsiteY7" fmla="*/ 1410268 h 3559791"/>
              <a:gd name="connsiteX8" fmla="*/ 8598545 w 9073942"/>
              <a:gd name="connsiteY8" fmla="*/ 195618 h 3559791"/>
              <a:gd name="connsiteX9" fmla="*/ 6401256 w 9073942"/>
              <a:gd name="connsiteY9" fmla="*/ 236561 h 3559791"/>
              <a:gd name="connsiteX10" fmla="*/ 6141948 w 9073942"/>
              <a:gd name="connsiteY10" fmla="*/ 1478507 h 3559791"/>
              <a:gd name="connsiteX11" fmla="*/ 5677924 w 9073942"/>
              <a:gd name="connsiteY11" fmla="*/ 2092656 h 3559791"/>
              <a:gd name="connsiteX12" fmla="*/ 3101232 w 9073942"/>
              <a:gd name="connsiteY12" fmla="*/ 2419893 h 3559791"/>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033015 w 9019600"/>
              <a:gd name="connsiteY4" fmla="*/ 2775044 h 3514988"/>
              <a:gd name="connsiteX5" fmla="*/ 6606221 w 9019600"/>
              <a:gd name="connsiteY5" fmla="*/ 2338316 h 3514988"/>
              <a:gd name="connsiteX6" fmla="*/ 8653385 w 9019600"/>
              <a:gd name="connsiteY6" fmla="*/ 2351964 h 3514988"/>
              <a:gd name="connsiteX7" fmla="*/ 8803511 w 9019600"/>
              <a:gd name="connsiteY7" fmla="*/ 1410268 h 3514988"/>
              <a:gd name="connsiteX8" fmla="*/ 8544203 w 9019600"/>
              <a:gd name="connsiteY8" fmla="*/ 195618 h 3514988"/>
              <a:gd name="connsiteX9" fmla="*/ 6346914 w 9019600"/>
              <a:gd name="connsiteY9" fmla="*/ 236561 h 3514988"/>
              <a:gd name="connsiteX10" fmla="*/ 6087606 w 9019600"/>
              <a:gd name="connsiteY10" fmla="*/ 1478507 h 3514988"/>
              <a:gd name="connsiteX11" fmla="*/ 5623582 w 9019600"/>
              <a:gd name="connsiteY11" fmla="*/ 2092656 h 3514988"/>
              <a:gd name="connsiteX12" fmla="*/ 3046890 w 9019600"/>
              <a:gd name="connsiteY12" fmla="*/ 2419893 h 3514988"/>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606221 w 9019600"/>
              <a:gd name="connsiteY4" fmla="*/ 2338316 h 3514988"/>
              <a:gd name="connsiteX5" fmla="*/ 8653385 w 9019600"/>
              <a:gd name="connsiteY5" fmla="*/ 2351964 h 3514988"/>
              <a:gd name="connsiteX6" fmla="*/ 8803511 w 9019600"/>
              <a:gd name="connsiteY6" fmla="*/ 1410268 h 3514988"/>
              <a:gd name="connsiteX7" fmla="*/ 8544203 w 9019600"/>
              <a:gd name="connsiteY7" fmla="*/ 195618 h 3514988"/>
              <a:gd name="connsiteX8" fmla="*/ 6346914 w 9019600"/>
              <a:gd name="connsiteY8" fmla="*/ 236561 h 3514988"/>
              <a:gd name="connsiteX9" fmla="*/ 6087606 w 9019600"/>
              <a:gd name="connsiteY9" fmla="*/ 1478507 h 3514988"/>
              <a:gd name="connsiteX10" fmla="*/ 5623582 w 9019600"/>
              <a:gd name="connsiteY10" fmla="*/ 2092656 h 3514988"/>
              <a:gd name="connsiteX11" fmla="*/ 3046890 w 9019600"/>
              <a:gd name="connsiteY11" fmla="*/ 2419893 h 3514988"/>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6087606 w 8976382"/>
              <a:gd name="connsiteY8" fmla="*/ 1635456 h 3671937"/>
              <a:gd name="connsiteX9" fmla="*/ 5623582 w 8976382"/>
              <a:gd name="connsiteY9" fmla="*/ 2249605 h 3671937"/>
              <a:gd name="connsiteX10" fmla="*/ 3046890 w 8976382"/>
              <a:gd name="connsiteY10"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51218 h 3646313"/>
              <a:gd name="connsiteX1" fmla="*/ 382593 w 8976382"/>
              <a:gd name="connsiteY1" fmla="*/ 2629279 h 3646313"/>
              <a:gd name="connsiteX2" fmla="*/ 751332 w 8976382"/>
              <a:gd name="connsiteY2" fmla="*/ 3506871 h 3646313"/>
              <a:gd name="connsiteX3" fmla="*/ 4422579 w 8976382"/>
              <a:gd name="connsiteY3" fmla="*/ 3465928 h 3646313"/>
              <a:gd name="connsiteX4" fmla="*/ 6606221 w 8976382"/>
              <a:gd name="connsiteY4" fmla="*/ 2469641 h 3646313"/>
              <a:gd name="connsiteX5" fmla="*/ 8653385 w 8976382"/>
              <a:gd name="connsiteY5" fmla="*/ 2483289 h 3646313"/>
              <a:gd name="connsiteX6" fmla="*/ 8544203 w 8976382"/>
              <a:gd name="connsiteY6" fmla="*/ 326943 h 3646313"/>
              <a:gd name="connsiteX7" fmla="*/ 6287249 w 8976382"/>
              <a:gd name="connsiteY7" fmla="*/ 521632 h 3646313"/>
              <a:gd name="connsiteX8" fmla="*/ 5623582 w 8976382"/>
              <a:gd name="connsiteY8" fmla="*/ 2223981 h 3646313"/>
              <a:gd name="connsiteX9" fmla="*/ 3046890 w 8976382"/>
              <a:gd name="connsiteY9" fmla="*/ 2551218 h 3646313"/>
              <a:gd name="connsiteX0" fmla="*/ 3046890 w 8928246"/>
              <a:gd name="connsiteY0" fmla="*/ 2523509 h 3618604"/>
              <a:gd name="connsiteX1" fmla="*/ 382593 w 8928246"/>
              <a:gd name="connsiteY1" fmla="*/ 2601570 h 3618604"/>
              <a:gd name="connsiteX2" fmla="*/ 751332 w 8928246"/>
              <a:gd name="connsiteY2" fmla="*/ 3479162 h 3618604"/>
              <a:gd name="connsiteX3" fmla="*/ 4422579 w 8928246"/>
              <a:gd name="connsiteY3" fmla="*/ 3438219 h 3618604"/>
              <a:gd name="connsiteX4" fmla="*/ 6606221 w 8928246"/>
              <a:gd name="connsiteY4" fmla="*/ 2441932 h 3618604"/>
              <a:gd name="connsiteX5" fmla="*/ 8591505 w 8928246"/>
              <a:gd name="connsiteY5" fmla="*/ 2289326 h 3618604"/>
              <a:gd name="connsiteX6" fmla="*/ 8544203 w 8928246"/>
              <a:gd name="connsiteY6" fmla="*/ 299234 h 3618604"/>
              <a:gd name="connsiteX7" fmla="*/ 6287249 w 8928246"/>
              <a:gd name="connsiteY7" fmla="*/ 493923 h 3618604"/>
              <a:gd name="connsiteX8" fmla="*/ 5623582 w 8928246"/>
              <a:gd name="connsiteY8" fmla="*/ 2196272 h 3618604"/>
              <a:gd name="connsiteX9" fmla="*/ 3046890 w 8928246"/>
              <a:gd name="connsiteY9" fmla="*/ 2523509 h 3618604"/>
              <a:gd name="connsiteX0" fmla="*/ 3046890 w 8928246"/>
              <a:gd name="connsiteY0" fmla="*/ 2523509 h 3609264"/>
              <a:gd name="connsiteX1" fmla="*/ 382593 w 8928246"/>
              <a:gd name="connsiteY1" fmla="*/ 2601570 h 3609264"/>
              <a:gd name="connsiteX2" fmla="*/ 751332 w 8928246"/>
              <a:gd name="connsiteY2" fmla="*/ 3479162 h 3609264"/>
              <a:gd name="connsiteX3" fmla="*/ 4415041 w 8928246"/>
              <a:gd name="connsiteY3" fmla="*/ 3382181 h 3609264"/>
              <a:gd name="connsiteX4" fmla="*/ 6606221 w 8928246"/>
              <a:gd name="connsiteY4" fmla="*/ 2441932 h 3609264"/>
              <a:gd name="connsiteX5" fmla="*/ 8591505 w 8928246"/>
              <a:gd name="connsiteY5" fmla="*/ 2289326 h 3609264"/>
              <a:gd name="connsiteX6" fmla="*/ 8544203 w 8928246"/>
              <a:gd name="connsiteY6" fmla="*/ 299234 h 3609264"/>
              <a:gd name="connsiteX7" fmla="*/ 6287249 w 8928246"/>
              <a:gd name="connsiteY7" fmla="*/ 493923 h 3609264"/>
              <a:gd name="connsiteX8" fmla="*/ 5623582 w 8928246"/>
              <a:gd name="connsiteY8" fmla="*/ 2196272 h 3609264"/>
              <a:gd name="connsiteX9" fmla="*/ 3046890 w 8928246"/>
              <a:gd name="connsiteY9" fmla="*/ 2523509 h 3609264"/>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613030 w 8917694"/>
              <a:gd name="connsiteY8" fmla="*/ 2196272 h 3538889"/>
              <a:gd name="connsiteX9" fmla="*/ 3036338 w 8917694"/>
              <a:gd name="connsiteY9" fmla="*/ 2523509 h 3538889"/>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484609 w 8917694"/>
              <a:gd name="connsiteY8" fmla="*/ 1977082 h 3538889"/>
              <a:gd name="connsiteX9" fmla="*/ 3036338 w 8917694"/>
              <a:gd name="connsiteY9" fmla="*/ 2523509 h 353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694" h="3538889">
                <a:moveTo>
                  <a:pt x="3036338" y="2523509"/>
                </a:moveTo>
                <a:cubicBezTo>
                  <a:pt x="2150746" y="2518033"/>
                  <a:pt x="744082" y="2458458"/>
                  <a:pt x="372041" y="2601570"/>
                </a:cubicBezTo>
                <a:cubicBezTo>
                  <a:pt x="0" y="2744682"/>
                  <a:pt x="132014" y="3252079"/>
                  <a:pt x="804089" y="3382181"/>
                </a:cubicBezTo>
                <a:cubicBezTo>
                  <a:pt x="1476164" y="3512283"/>
                  <a:pt x="3439226" y="3538889"/>
                  <a:pt x="4404489" y="3382181"/>
                </a:cubicBezTo>
                <a:cubicBezTo>
                  <a:pt x="5369752" y="3225473"/>
                  <a:pt x="5899592" y="2624074"/>
                  <a:pt x="6595669" y="2441932"/>
                </a:cubicBezTo>
                <a:cubicBezTo>
                  <a:pt x="7291746" y="2259790"/>
                  <a:pt x="8257956" y="2646442"/>
                  <a:pt x="8580953" y="2289326"/>
                </a:cubicBezTo>
                <a:cubicBezTo>
                  <a:pt x="8903950" y="1932210"/>
                  <a:pt x="8917694" y="598468"/>
                  <a:pt x="8533651" y="299234"/>
                </a:cubicBezTo>
                <a:cubicBezTo>
                  <a:pt x="8149608" y="0"/>
                  <a:pt x="6784871" y="214282"/>
                  <a:pt x="6276697" y="493923"/>
                </a:cubicBezTo>
                <a:cubicBezTo>
                  <a:pt x="5768523" y="773564"/>
                  <a:pt x="6024669" y="1638818"/>
                  <a:pt x="5484609" y="1977082"/>
                </a:cubicBezTo>
                <a:cubicBezTo>
                  <a:pt x="4944549" y="2315346"/>
                  <a:pt x="3912427" y="2528926"/>
                  <a:pt x="3036338" y="2523509"/>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smtClean="0"/>
              <a:t>Local path sampling</a:t>
            </a:r>
            <a:endParaRPr lang="en-US" dirty="0"/>
          </a:p>
        </p:txBody>
      </p:sp>
      <p:sp>
        <p:nvSpPr>
          <p:cNvPr id="3" name="Zástupný symbol pro obsah 2"/>
          <p:cNvSpPr>
            <a:spLocks noGrp="1"/>
          </p:cNvSpPr>
          <p:nvPr>
            <p:ph idx="1"/>
          </p:nvPr>
        </p:nvSpPr>
        <p:spPr/>
        <p:txBody>
          <a:bodyPr/>
          <a:lstStyle/>
          <a:p>
            <a:r>
              <a:rPr lang="en-US" dirty="0" smtClean="0"/>
              <a:t>Sample one path vertex at a time</a:t>
            </a:r>
          </a:p>
          <a:p>
            <a:pPr>
              <a:buNone/>
            </a:pPr>
            <a:endParaRPr lang="en-US" dirty="0" smtClean="0"/>
          </a:p>
          <a:p>
            <a:pPr marL="457200" indent="-457200">
              <a:buFont typeface="+mj-lt"/>
              <a:buAutoNum type="arabicPeriod"/>
            </a:pPr>
            <a:r>
              <a:rPr lang="en-US" dirty="0" smtClean="0"/>
              <a:t>From an a priori distribution</a:t>
            </a:r>
          </a:p>
          <a:p>
            <a:pPr marL="784225" lvl="1" indent="-457200"/>
            <a:r>
              <a:rPr lang="en-US" dirty="0" smtClean="0"/>
              <a:t>lights, camera sensors</a:t>
            </a:r>
          </a:p>
          <a:p>
            <a:pPr marL="457200" indent="-457200">
              <a:buFont typeface="+mj-lt"/>
              <a:buAutoNum type="arabicPeriod"/>
            </a:pPr>
            <a:endParaRPr lang="en-US" dirty="0" smtClean="0"/>
          </a:p>
          <a:p>
            <a:pPr marL="457200" indent="-457200">
              <a:buFont typeface="+mj-lt"/>
              <a:buAutoNum type="arabicPeriod"/>
            </a:pPr>
            <a:r>
              <a:rPr lang="en-US" dirty="0" smtClean="0"/>
              <a:t>Sample direction from an existing vertex</a:t>
            </a:r>
          </a:p>
          <a:p>
            <a:pPr marL="457200" indent="-457200">
              <a:buFont typeface="+mj-lt"/>
              <a:buAutoNum type="arabicPeriod"/>
            </a:pPr>
            <a:endParaRPr lang="en-US" dirty="0" smtClean="0"/>
          </a:p>
          <a:p>
            <a:pPr marL="457200" indent="-457200">
              <a:buFont typeface="+mj-lt"/>
              <a:buAutoNum type="arabicPeriod"/>
            </a:pPr>
            <a:r>
              <a:rPr lang="en-US" dirty="0" smtClean="0"/>
              <a:t>Connect sub-paths</a:t>
            </a:r>
          </a:p>
          <a:p>
            <a:pPr marL="784225" lvl="1" indent="-457200"/>
            <a:r>
              <a:rPr lang="en-US" dirty="0" smtClean="0"/>
              <a:t>test visibility between vertices</a:t>
            </a:r>
          </a:p>
        </p:txBody>
      </p:sp>
      <p:grpSp>
        <p:nvGrpSpPr>
          <p:cNvPr id="7" name="Skupina 6" descr="CornellBox - a priori distrib"/>
          <p:cNvGrpSpPr/>
          <p:nvPr/>
        </p:nvGrpSpPr>
        <p:grpSpPr>
          <a:xfrm>
            <a:off x="6693106" y="47667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8" name="Volný tvar 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Elipsa 32"/>
          <p:cNvSpPr/>
          <p:nvPr/>
        </p:nvSpPr>
        <p:spPr>
          <a:xfrm>
            <a:off x="7380312" y="712792"/>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p:cNvGrpSpPr/>
          <p:nvPr/>
        </p:nvGrpSpPr>
        <p:grpSpPr>
          <a:xfrm>
            <a:off x="6693106" y="2636912"/>
            <a:ext cx="1695318" cy="1872208"/>
            <a:chOff x="6693106" y="2636912"/>
            <a:chExt cx="1695318" cy="1872208"/>
          </a:xfrm>
        </p:grpSpPr>
        <p:grpSp>
          <p:nvGrpSpPr>
            <p:cNvPr id="14" name="Skupina 13"/>
            <p:cNvGrpSpPr/>
            <p:nvPr/>
          </p:nvGrpSpPr>
          <p:grpSpPr>
            <a:xfrm>
              <a:off x="6693106" y="263691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15" name="Volný tvar 1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53" name="Skupina 52"/>
          <p:cNvGrpSpPr/>
          <p:nvPr/>
        </p:nvGrpSpPr>
        <p:grpSpPr>
          <a:xfrm>
            <a:off x="6732240" y="4797152"/>
            <a:ext cx="1695318" cy="1872208"/>
            <a:chOff x="6732240" y="4797152"/>
            <a:chExt cx="1695318" cy="1872208"/>
          </a:xfrm>
        </p:grpSpPr>
        <p:grpSp>
          <p:nvGrpSpPr>
            <p:cNvPr id="21" name="Skupina 20"/>
            <p:cNvGrpSpPr/>
            <p:nvPr/>
          </p:nvGrpSpPr>
          <p:grpSpPr>
            <a:xfrm>
              <a:off x="6732240" y="479715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Elipsa 45"/>
            <p:cNvSpPr/>
            <p:nvPr/>
          </p:nvSpPr>
          <p:spPr>
            <a:xfrm>
              <a:off x="7668344" y="6381328"/>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Elipsa 46"/>
            <p:cNvSpPr/>
            <p:nvPr/>
          </p:nvSpPr>
          <p:spPr>
            <a:xfrm rot="5400000">
              <a:off x="6876256" y="5445224"/>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49" name="Přímá spojovací čára 48"/>
          <p:cNvCxnSpPr/>
          <p:nvPr/>
        </p:nvCxnSpPr>
        <p:spPr>
          <a:xfrm>
            <a:off x="6958052" y="5471202"/>
            <a:ext cx="784727" cy="927022"/>
          </a:xfrm>
          <a:prstGeom prst="line">
            <a:avLst/>
          </a:prstGeom>
          <a:ln w="12700">
            <a:solidFill>
              <a:schemeClr val="accent2"/>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1" name="Zástupný symbol pro zápatí 40"/>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178614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33" grpId="0"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Example – Path tracing</a:t>
            </a:r>
            <a:endParaRPr lang="en-US" dirty="0"/>
          </a:p>
        </p:txBody>
      </p:sp>
      <p:sp>
        <p:nvSpPr>
          <p:cNvPr id="3" name="Zástupný symbol pro obsah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457200" indent="-457200">
              <a:buFont typeface="+mj-lt"/>
              <a:buAutoNum type="arabicPeriod"/>
            </a:pPr>
            <a:r>
              <a:rPr lang="en-US" dirty="0" smtClean="0"/>
              <a:t>A priori </a:t>
            </a:r>
            <a:r>
              <a:rPr lang="en-US" dirty="0" err="1" smtClean="0"/>
              <a:t>distrib</a:t>
            </a:r>
            <a:r>
              <a:rPr lang="en-US" dirty="0" smtClean="0"/>
              <a:t>.</a:t>
            </a:r>
          </a:p>
          <a:p>
            <a:pPr marL="457200" indent="-457200">
              <a:buFont typeface="+mj-lt"/>
              <a:buAutoNum type="arabicPeriod"/>
            </a:pPr>
            <a:r>
              <a:rPr lang="en-US" dirty="0" smtClean="0"/>
              <a:t>Direction sampling</a:t>
            </a:r>
          </a:p>
          <a:p>
            <a:pPr marL="457200" indent="-457200">
              <a:buFont typeface="+mj-lt"/>
              <a:buAutoNum type="arabicPeriod"/>
            </a:pPr>
            <a:r>
              <a:rPr lang="en-US" dirty="0" smtClean="0"/>
              <a:t>Connect vertices</a:t>
            </a:r>
            <a:endParaRPr lang="en-US" dirty="0"/>
          </a:p>
        </p:txBody>
      </p:sp>
      <p:grpSp>
        <p:nvGrpSpPr>
          <p:cNvPr id="5" name="Skupina 4"/>
          <p:cNvGrpSpPr/>
          <p:nvPr/>
        </p:nvGrpSpPr>
        <p:grpSpPr>
          <a:xfrm>
            <a:off x="4355976" y="177281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71600" y="2204864"/>
            <a:ext cx="1504950" cy="1550988"/>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2275696" y="3317237"/>
            <a:ext cx="3520440" cy="1983971"/>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2209546" y="32527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5803189" y="5252604"/>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1"/>
          <p:cNvSpPr/>
          <p:nvPr/>
        </p:nvSpPr>
        <p:spPr>
          <a:xfrm>
            <a:off x="6363351" y="231707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8" name="Straight Arrow Connector 13"/>
          <p:cNvCxnSpPr/>
          <p:nvPr/>
        </p:nvCxnSpPr>
        <p:spPr>
          <a:xfrm flipV="1">
            <a:off x="5875699" y="2467992"/>
            <a:ext cx="531019" cy="2761894"/>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13"/>
          <p:cNvCxnSpPr/>
          <p:nvPr/>
        </p:nvCxnSpPr>
        <p:spPr>
          <a:xfrm flipH="1">
            <a:off x="5948127" y="3717032"/>
            <a:ext cx="1864233" cy="1549067"/>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9" name="Oval 11"/>
          <p:cNvSpPr/>
          <p:nvPr/>
        </p:nvSpPr>
        <p:spPr>
          <a:xfrm>
            <a:off x="6588224" y="22768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0" name="Straight Arrow Connector 13"/>
          <p:cNvCxnSpPr/>
          <p:nvPr/>
        </p:nvCxnSpPr>
        <p:spPr>
          <a:xfrm>
            <a:off x="6709340" y="2403806"/>
            <a:ext cx="1102329" cy="1234160"/>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5" name="Oval 11"/>
          <p:cNvSpPr/>
          <p:nvPr/>
        </p:nvSpPr>
        <p:spPr>
          <a:xfrm>
            <a:off x="7804409" y="361322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TextovéPole 36"/>
          <p:cNvSpPr txBox="1"/>
          <p:nvPr/>
        </p:nvSpPr>
        <p:spPr>
          <a:xfrm>
            <a:off x="1979712" y="3491716"/>
            <a:ext cx="34657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1.</a:t>
            </a:r>
            <a:endParaRPr lang="cs-CZ" dirty="0" smtClean="0">
              <a:latin typeface="+mn-lt"/>
            </a:endParaRPr>
          </a:p>
        </p:txBody>
      </p:sp>
      <p:sp>
        <p:nvSpPr>
          <p:cNvPr id="38" name="TextovéPole 37"/>
          <p:cNvSpPr txBox="1"/>
          <p:nvPr/>
        </p:nvSpPr>
        <p:spPr>
          <a:xfrm>
            <a:off x="5940152" y="5373216"/>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39" name="TextovéPole 38"/>
          <p:cNvSpPr txBox="1"/>
          <p:nvPr/>
        </p:nvSpPr>
        <p:spPr>
          <a:xfrm>
            <a:off x="5934496" y="2022372"/>
            <a:ext cx="34657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1.</a:t>
            </a:r>
            <a:endParaRPr lang="cs-CZ" dirty="0" smtClean="0">
              <a:latin typeface="+mn-lt"/>
            </a:endParaRPr>
          </a:p>
        </p:txBody>
      </p:sp>
      <p:sp>
        <p:nvSpPr>
          <p:cNvPr id="42" name="TextovéPole 41"/>
          <p:cNvSpPr txBox="1"/>
          <p:nvPr/>
        </p:nvSpPr>
        <p:spPr>
          <a:xfrm>
            <a:off x="5724128" y="3501008"/>
            <a:ext cx="37382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3.</a:t>
            </a:r>
            <a:endParaRPr lang="cs-CZ" dirty="0" smtClean="0">
              <a:latin typeface="+mn-lt"/>
            </a:endParaRPr>
          </a:p>
        </p:txBody>
      </p:sp>
      <p:sp>
        <p:nvSpPr>
          <p:cNvPr id="43" name="TextovéPole 42"/>
          <p:cNvSpPr txBox="1"/>
          <p:nvPr/>
        </p:nvSpPr>
        <p:spPr>
          <a:xfrm>
            <a:off x="7812360" y="3789040"/>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44" name="TextovéPole 43"/>
          <p:cNvSpPr txBox="1"/>
          <p:nvPr/>
        </p:nvSpPr>
        <p:spPr>
          <a:xfrm>
            <a:off x="6755768" y="1969384"/>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45" name="Volný tvar 44"/>
          <p:cNvSpPr/>
          <p:nvPr/>
        </p:nvSpPr>
        <p:spPr>
          <a:xfrm>
            <a:off x="2493496" y="2461097"/>
            <a:ext cx="3839211" cy="2738919"/>
          </a:xfrm>
          <a:custGeom>
            <a:avLst/>
            <a:gdLst>
              <a:gd name="connsiteX0" fmla="*/ 0 w 3900792"/>
              <a:gd name="connsiteY0" fmla="*/ 787940 h 2626468"/>
              <a:gd name="connsiteX1" fmla="*/ 3229583 w 3900792"/>
              <a:gd name="connsiteY1" fmla="*/ 2626468 h 2626468"/>
              <a:gd name="connsiteX2" fmla="*/ 3900792 w 3900792"/>
              <a:gd name="connsiteY2" fmla="*/ 0 h 2626468"/>
              <a:gd name="connsiteX3" fmla="*/ 3900792 w 3900792"/>
              <a:gd name="connsiteY3" fmla="*/ 0 h 2626468"/>
              <a:gd name="connsiteX0" fmla="*/ 0 w 3900792"/>
              <a:gd name="connsiteY0" fmla="*/ 787940 h 2738919"/>
              <a:gd name="connsiteX1" fmla="*/ 3373949 w 3900792"/>
              <a:gd name="connsiteY1" fmla="*/ 2738919 h 2738919"/>
              <a:gd name="connsiteX2" fmla="*/ 3900792 w 3900792"/>
              <a:gd name="connsiteY2" fmla="*/ 0 h 2738919"/>
              <a:gd name="connsiteX3" fmla="*/ 3900792 w 3900792"/>
              <a:gd name="connsiteY3" fmla="*/ 0 h 2738919"/>
              <a:gd name="connsiteX0" fmla="*/ 0 w 3839211"/>
              <a:gd name="connsiteY0" fmla="*/ 866711 h 2738919"/>
              <a:gd name="connsiteX1" fmla="*/ 3312368 w 3839211"/>
              <a:gd name="connsiteY1" fmla="*/ 2738919 h 2738919"/>
              <a:gd name="connsiteX2" fmla="*/ 3839211 w 3839211"/>
              <a:gd name="connsiteY2" fmla="*/ 0 h 2738919"/>
              <a:gd name="connsiteX3" fmla="*/ 3839211 w 3839211"/>
              <a:gd name="connsiteY3" fmla="*/ 0 h 2738919"/>
            </a:gdLst>
            <a:ahLst/>
            <a:cxnLst>
              <a:cxn ang="0">
                <a:pos x="connsiteX0" y="connsiteY0"/>
              </a:cxn>
              <a:cxn ang="0">
                <a:pos x="connsiteX1" y="connsiteY1"/>
              </a:cxn>
              <a:cxn ang="0">
                <a:pos x="connsiteX2" y="connsiteY2"/>
              </a:cxn>
              <a:cxn ang="0">
                <a:pos x="connsiteX3" y="connsiteY3"/>
              </a:cxn>
            </a:cxnLst>
            <a:rect l="l" t="t" r="r" b="b"/>
            <a:pathLst>
              <a:path w="3839211" h="2738919">
                <a:moveTo>
                  <a:pt x="0" y="866711"/>
                </a:moveTo>
                <a:lnTo>
                  <a:pt x="3312368" y="2738919"/>
                </a:lnTo>
                <a:lnTo>
                  <a:pt x="3839211" y="0"/>
                </a:lnTo>
                <a:lnTo>
                  <a:pt x="3839211" y="0"/>
                </a:lnTo>
              </a:path>
            </a:pathLst>
          </a:custGeom>
          <a:ln w="38100">
            <a:solidFill>
              <a:srgbClr val="FFCC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6" name="Volný tvar 45"/>
          <p:cNvSpPr/>
          <p:nvPr/>
        </p:nvSpPr>
        <p:spPr>
          <a:xfrm>
            <a:off x="2441643" y="2393004"/>
            <a:ext cx="5593404" cy="311285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404" h="3112851">
                <a:moveTo>
                  <a:pt x="0" y="1157592"/>
                </a:moveTo>
                <a:lnTo>
                  <a:pt x="3472774" y="3112851"/>
                </a:lnTo>
                <a:lnTo>
                  <a:pt x="5593404" y="1303507"/>
                </a:lnTo>
                <a:lnTo>
                  <a:pt x="4406629" y="0"/>
                </a:lnTo>
                <a:lnTo>
                  <a:pt x="4406629" y="0"/>
                </a:lnTo>
                <a:lnTo>
                  <a:pt x="4406629" y="0"/>
                </a:lnTo>
              </a:path>
            </a:pathLst>
          </a:cu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Zástupný symbol pro zápatí 3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4060359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9" grpId="0" animBg="1"/>
      <p:bldP spid="25" grpId="0" animBg="1"/>
      <p:bldP spid="37" grpId="0" animBg="1"/>
      <p:bldP spid="38" grpId="0" animBg="1"/>
      <p:bldP spid="39" grpId="0" animBg="1"/>
      <p:bldP spid="42" grpId="0" animBg="1"/>
      <p:bldP spid="43" grpId="0" animBg="1"/>
      <p:bldP spid="44" grpId="0" animBg="1"/>
      <p:bldP spid="45" grpId="0" animBg="1"/>
      <p:bldP spid="4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Use of local path sampling</a:t>
            </a:r>
            <a:endParaRPr lang="cs-CZ" dirty="0"/>
          </a:p>
        </p:txBody>
      </p:sp>
      <p:sp>
        <p:nvSpPr>
          <p:cNvPr id="3" name="Zástupný symbol pro obsah 2"/>
          <p:cNvSpPr>
            <a:spLocks noGrp="1"/>
          </p:cNvSpPr>
          <p:nvPr>
            <p:ph idx="1"/>
          </p:nvPr>
        </p:nvSpPr>
        <p:spPr/>
        <p:txBody>
          <a:bodyPr/>
          <a:lstStyle/>
          <a:p>
            <a:endParaRPr lang="cs-CZ" dirty="0"/>
          </a:p>
        </p:txBody>
      </p:sp>
      <p:grpSp>
        <p:nvGrpSpPr>
          <p:cNvPr id="20" name="Skupina 19"/>
          <p:cNvGrpSpPr/>
          <p:nvPr/>
        </p:nvGrpSpPr>
        <p:grpSpPr>
          <a:xfrm>
            <a:off x="35496" y="3023343"/>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35"/>
          <p:cNvGrpSpPr/>
          <p:nvPr/>
        </p:nvGrpSpPr>
        <p:grpSpPr>
          <a:xfrm>
            <a:off x="3084105" y="3023343"/>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52" name="Skupina 51"/>
          <p:cNvGrpSpPr/>
          <p:nvPr/>
        </p:nvGrpSpPr>
        <p:grpSpPr>
          <a:xfrm>
            <a:off x="6156176" y="3023343"/>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3" name="TextovéPole 52"/>
          <p:cNvSpPr txBox="1"/>
          <p:nvPr/>
        </p:nvSpPr>
        <p:spPr>
          <a:xfrm>
            <a:off x="650707" y="2276872"/>
            <a:ext cx="2121093" cy="461665"/>
          </a:xfrm>
          <a:prstGeom prst="rect">
            <a:avLst/>
          </a:prstGeom>
          <a:noFill/>
        </p:spPr>
        <p:txBody>
          <a:bodyPr wrap="none" rtlCol="0">
            <a:spAutoFit/>
          </a:bodyPr>
          <a:lstStyle/>
          <a:p>
            <a:r>
              <a:rPr lang="en-US" sz="2400" b="1" dirty="0" smtClean="0">
                <a:solidFill>
                  <a:schemeClr val="tx2"/>
                </a:solidFill>
                <a:latin typeface="+mn-lt"/>
              </a:rPr>
              <a:t>Path tracing</a:t>
            </a:r>
            <a:endParaRPr lang="cs-CZ" sz="2400" b="1" dirty="0" smtClean="0">
              <a:solidFill>
                <a:schemeClr val="tx2"/>
              </a:solidFill>
              <a:latin typeface="+mn-lt"/>
            </a:endParaRPr>
          </a:p>
        </p:txBody>
      </p:sp>
      <p:sp>
        <p:nvSpPr>
          <p:cNvPr id="54" name="TextovéPole 53"/>
          <p:cNvSpPr txBox="1"/>
          <p:nvPr/>
        </p:nvSpPr>
        <p:spPr>
          <a:xfrm>
            <a:off x="3707904" y="2276872"/>
            <a:ext cx="2220480" cy="461665"/>
          </a:xfrm>
          <a:prstGeom prst="rect">
            <a:avLst/>
          </a:prstGeom>
          <a:noFill/>
        </p:spPr>
        <p:txBody>
          <a:bodyPr wrap="none" rtlCol="0">
            <a:spAutoFit/>
          </a:bodyPr>
          <a:lstStyle/>
          <a:p>
            <a:r>
              <a:rPr lang="en-US" sz="2400" b="1" dirty="0" smtClean="0">
                <a:solidFill>
                  <a:schemeClr val="tx2"/>
                </a:solidFill>
                <a:latin typeface="+mn-lt"/>
              </a:rPr>
              <a:t>Light tracing</a:t>
            </a:r>
            <a:endParaRPr lang="cs-CZ" sz="2400" b="1" dirty="0" smtClean="0">
              <a:solidFill>
                <a:schemeClr val="tx2"/>
              </a:solidFill>
              <a:latin typeface="+mn-lt"/>
            </a:endParaRPr>
          </a:p>
        </p:txBody>
      </p:sp>
      <p:sp>
        <p:nvSpPr>
          <p:cNvPr id="55" name="TextovéPole 54"/>
          <p:cNvSpPr txBox="1"/>
          <p:nvPr/>
        </p:nvSpPr>
        <p:spPr>
          <a:xfrm>
            <a:off x="6672000" y="2093947"/>
            <a:ext cx="2265364" cy="830997"/>
          </a:xfrm>
          <a:prstGeom prst="rect">
            <a:avLst/>
          </a:prstGeom>
          <a:noFill/>
        </p:spPr>
        <p:txBody>
          <a:bodyPr wrap="none" rtlCol="0">
            <a:spAutoFit/>
          </a:bodyPr>
          <a:lstStyle/>
          <a:p>
            <a:pPr algn="ctr"/>
            <a:r>
              <a:rPr lang="en-US" sz="2400" b="1" dirty="0" smtClean="0">
                <a:solidFill>
                  <a:schemeClr val="tx2"/>
                </a:solidFill>
                <a:latin typeface="+mn-lt"/>
              </a:rPr>
              <a:t>Bidirectional</a:t>
            </a:r>
            <a:br>
              <a:rPr lang="en-US" sz="2400" b="1" dirty="0" smtClean="0">
                <a:solidFill>
                  <a:schemeClr val="tx2"/>
                </a:solidFill>
                <a:latin typeface="+mn-lt"/>
              </a:rPr>
            </a:br>
            <a:r>
              <a:rPr lang="en-US" sz="2400" b="1" dirty="0" smtClean="0">
                <a:solidFill>
                  <a:schemeClr val="tx2"/>
                </a:solidFill>
                <a:latin typeface="+mn-lt"/>
              </a:rPr>
              <a:t>path tracing</a:t>
            </a:r>
            <a:endParaRPr lang="cs-CZ" sz="2400" b="1" dirty="0" smtClean="0">
              <a:solidFill>
                <a:schemeClr val="tx2"/>
              </a:solidFill>
              <a:latin typeface="+mn-lt"/>
            </a:endParaRPr>
          </a:p>
        </p:txBody>
      </p:sp>
      <p:sp>
        <p:nvSpPr>
          <p:cNvPr id="59" name="Zástupný symbol pro zápatí 58"/>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24804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childTnLst>
                                </p:cTn>
                              </p:par>
                              <p:par>
                                <p:cTn id="15" presetID="10"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46" name="Skupina 45"/>
          <p:cNvGrpSpPr/>
          <p:nvPr/>
        </p:nvGrpSpPr>
        <p:grpSpPr>
          <a:xfrm>
            <a:off x="2267744" y="1268760"/>
            <a:ext cx="4824536" cy="1872208"/>
            <a:chOff x="2339752" y="1844824"/>
            <a:chExt cx="4824536" cy="1872208"/>
          </a:xfrm>
        </p:grpSpPr>
        <p:sp>
          <p:nvSpPr>
            <p:cNvPr id="45" name="Obdélník 44"/>
            <p:cNvSpPr/>
            <p:nvPr/>
          </p:nvSpPr>
          <p:spPr>
            <a:xfrm>
              <a:off x="2339752" y="1844824"/>
              <a:ext cx="4824536" cy="187220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30048" name="Equation" r:id="rId4" imgW="1397000" imgH="228600" progId="Equation.3">
                    <p:embed/>
                  </p:oleObj>
                </mc:Choice>
                <mc:Fallback>
                  <p:oleObj name="Equation" r:id="rId4" imgW="1397000" imgH="22860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sp>
        <p:nvSpPr>
          <p:cNvPr id="49"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0"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51" name="Straight Arrow Connector 6"/>
          <p:cNvCxnSpPr>
            <a:stCxn id="52" idx="1"/>
            <a:endCxn id="60" idx="5"/>
          </p:cNvCxnSpPr>
          <p:nvPr/>
        </p:nvCxnSpPr>
        <p:spPr>
          <a:xfrm flipH="1" flipV="1">
            <a:off x="5453903" y="4900015"/>
            <a:ext cx="1369413" cy="636285"/>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52"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3"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54" name="Straight Arrow Connector 9"/>
          <p:cNvCxnSpPr>
            <a:stCxn id="60" idx="3"/>
            <a:endCxn id="61" idx="7"/>
          </p:cNvCxnSpPr>
          <p:nvPr/>
        </p:nvCxnSpPr>
        <p:spPr>
          <a:xfrm flipH="1">
            <a:off x="3844615" y="4900015"/>
            <a:ext cx="1517218" cy="1165129"/>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10"/>
          <p:cNvCxnSpPr>
            <a:stCxn id="61" idx="1"/>
            <a:endCxn id="56" idx="5"/>
          </p:cNvCxnSpPr>
          <p:nvPr/>
        </p:nvCxnSpPr>
        <p:spPr>
          <a:xfrm flipH="1" flipV="1">
            <a:off x="2320684" y="5210132"/>
            <a:ext cx="1431861" cy="855012"/>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56"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57" name="Group 12"/>
          <p:cNvGrpSpPr/>
          <p:nvPr/>
        </p:nvGrpSpPr>
        <p:grpSpPr>
          <a:xfrm rot="21283642">
            <a:off x="1737382" y="4857759"/>
            <a:ext cx="410270" cy="298378"/>
            <a:chOff x="3192789" y="1005143"/>
            <a:chExt cx="785815" cy="571503"/>
          </a:xfrm>
        </p:grpSpPr>
        <p:sp>
          <p:nvSpPr>
            <p:cNvPr id="58"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9"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0"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1"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62" name="Object 4"/>
          <p:cNvGraphicFramePr>
            <a:graphicFrameLocks noChangeAspect="1"/>
          </p:cNvGraphicFramePr>
          <p:nvPr/>
        </p:nvGraphicFramePr>
        <p:xfrm>
          <a:off x="6487641" y="5464274"/>
          <a:ext cx="411162" cy="568325"/>
        </p:xfrm>
        <a:graphic>
          <a:graphicData uri="http://schemas.openxmlformats.org/presentationml/2006/ole">
            <mc:AlternateContent xmlns:mc="http://schemas.openxmlformats.org/markup-compatibility/2006">
              <mc:Choice xmlns:v="urn:schemas-microsoft-com:vml" Requires="v">
                <p:oleObj spid="_x0000_s430049" name="Rovnice" r:id="rId6" imgW="165028" imgH="228501" progId="Equation.3">
                  <p:embed/>
                </p:oleObj>
              </mc:Choice>
              <mc:Fallback>
                <p:oleObj name="Rovnice" r:id="rId6" imgW="165028" imgH="228501"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487641" y="5464274"/>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3" name="Object 5"/>
          <p:cNvGraphicFramePr>
            <a:graphicFrameLocks noChangeAspect="1"/>
          </p:cNvGraphicFramePr>
          <p:nvPr/>
        </p:nvGraphicFramePr>
        <p:xfrm>
          <a:off x="5295503" y="4793208"/>
          <a:ext cx="381000" cy="536575"/>
        </p:xfrm>
        <a:graphic>
          <a:graphicData uri="http://schemas.openxmlformats.org/presentationml/2006/ole">
            <mc:AlternateContent xmlns:mc="http://schemas.openxmlformats.org/markup-compatibility/2006">
              <mc:Choice xmlns:v="urn:schemas-microsoft-com:vml" Requires="v">
                <p:oleObj spid="_x0000_s430050" name="Rovnice" r:id="rId8" imgW="152268" imgH="215713" progId="Equation.3">
                  <p:embed/>
                </p:oleObj>
              </mc:Choice>
              <mc:Fallback>
                <p:oleObj name="Rovnice" r:id="rId8" imgW="152268" imgH="215713"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295503" y="4793208"/>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4" name="Object 6"/>
          <p:cNvGraphicFramePr>
            <a:graphicFrameLocks noChangeAspect="1"/>
          </p:cNvGraphicFramePr>
          <p:nvPr/>
        </p:nvGraphicFramePr>
        <p:xfrm>
          <a:off x="3594299" y="5511899"/>
          <a:ext cx="411162" cy="536575"/>
        </p:xfrm>
        <a:graphic>
          <a:graphicData uri="http://schemas.openxmlformats.org/presentationml/2006/ole">
            <mc:AlternateContent xmlns:mc="http://schemas.openxmlformats.org/markup-compatibility/2006">
              <mc:Choice xmlns:v="urn:schemas-microsoft-com:vml" Requires="v">
                <p:oleObj spid="_x0000_s430051" name="Rovnice" r:id="rId10" imgW="164885" imgH="215619" progId="Equation.3">
                  <p:embed/>
                </p:oleObj>
              </mc:Choice>
              <mc:Fallback>
                <p:oleObj name="Rovnice" r:id="rId10" imgW="164885" imgH="215619"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594299" y="5511899"/>
                        <a:ext cx="411162"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5" name="Object 7"/>
          <p:cNvGraphicFramePr>
            <a:graphicFrameLocks noChangeAspect="1"/>
          </p:cNvGraphicFramePr>
          <p:nvPr/>
        </p:nvGraphicFramePr>
        <p:xfrm>
          <a:off x="1998762" y="5092923"/>
          <a:ext cx="411163" cy="568325"/>
        </p:xfrm>
        <a:graphic>
          <a:graphicData uri="http://schemas.openxmlformats.org/presentationml/2006/ole">
            <mc:AlternateContent xmlns:mc="http://schemas.openxmlformats.org/markup-compatibility/2006">
              <mc:Choice xmlns:v="urn:schemas-microsoft-com:vml" Requires="v">
                <p:oleObj spid="_x0000_s430052" name="Rovnice" r:id="rId12" imgW="165028" imgH="228501" progId="Equation.3">
                  <p:embed/>
                </p:oleObj>
              </mc:Choice>
              <mc:Fallback>
                <p:oleObj name="Rovnice" r:id="rId12" imgW="165028" imgH="228501"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998762" y="5092923"/>
                        <a:ext cx="411163"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2" name="Zástupný symbol pro zápatí 31"/>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883584018"/>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2574826"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31072" name="Equation" r:id="rId4" imgW="1397000" imgH="228600" progId="Equation.3">
                    <p:embed/>
                  </p:oleObj>
                </mc:Choice>
                <mc:Fallback>
                  <p:oleObj name="Equation" r:id="rId4" imgW="1397000" imgH="228600" progId="Equation.3">
                    <p:embed/>
                    <p:pic>
                      <p:nvPicPr>
                        <p:cNvPr id="0" name="Picture 17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1"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9" name="Object 4"/>
          <p:cNvGraphicFramePr>
            <a:graphicFrameLocks noChangeAspect="1"/>
          </p:cNvGraphicFramePr>
          <p:nvPr/>
        </p:nvGraphicFramePr>
        <p:xfrm>
          <a:off x="6487641" y="5464274"/>
          <a:ext cx="411162" cy="568325"/>
        </p:xfrm>
        <a:graphic>
          <a:graphicData uri="http://schemas.openxmlformats.org/presentationml/2006/ole">
            <mc:AlternateContent xmlns:mc="http://schemas.openxmlformats.org/markup-compatibility/2006">
              <mc:Choice xmlns:v="urn:schemas-microsoft-com:vml" Requires="v">
                <p:oleObj spid="_x0000_s431073" name="Rovnice" r:id="rId6" imgW="165028" imgH="228501" progId="Equation.3">
                  <p:embed/>
                </p:oleObj>
              </mc:Choice>
              <mc:Fallback>
                <p:oleObj name="Rovnice" r:id="rId6" imgW="165028" imgH="228501" progId="Equation.3">
                  <p:embed/>
                  <p:pic>
                    <p:nvPicPr>
                      <p:cNvPr id="0" name="Picture 17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487641" y="5464274"/>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0" name="Object 5"/>
          <p:cNvGraphicFramePr>
            <a:graphicFrameLocks noChangeAspect="1"/>
          </p:cNvGraphicFramePr>
          <p:nvPr/>
        </p:nvGraphicFramePr>
        <p:xfrm>
          <a:off x="5295503" y="4793208"/>
          <a:ext cx="381000" cy="536575"/>
        </p:xfrm>
        <a:graphic>
          <a:graphicData uri="http://schemas.openxmlformats.org/presentationml/2006/ole">
            <mc:AlternateContent xmlns:mc="http://schemas.openxmlformats.org/markup-compatibility/2006">
              <mc:Choice xmlns:v="urn:schemas-microsoft-com:vml" Requires="v">
                <p:oleObj spid="_x0000_s431074" name="Rovnice" r:id="rId8" imgW="152268" imgH="215713" progId="Equation.3">
                  <p:embed/>
                </p:oleObj>
              </mc:Choice>
              <mc:Fallback>
                <p:oleObj name="Rovnice" r:id="rId8" imgW="152268" imgH="215713" progId="Equation.3">
                  <p:embed/>
                  <p:pic>
                    <p:nvPicPr>
                      <p:cNvPr id="0" name="Picture 17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295503" y="4793208"/>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1" name="Object 6"/>
          <p:cNvGraphicFramePr>
            <a:graphicFrameLocks noChangeAspect="1"/>
          </p:cNvGraphicFramePr>
          <p:nvPr/>
        </p:nvGraphicFramePr>
        <p:xfrm>
          <a:off x="3594299" y="5511899"/>
          <a:ext cx="411162" cy="536575"/>
        </p:xfrm>
        <a:graphic>
          <a:graphicData uri="http://schemas.openxmlformats.org/presentationml/2006/ole">
            <mc:AlternateContent xmlns:mc="http://schemas.openxmlformats.org/markup-compatibility/2006">
              <mc:Choice xmlns:v="urn:schemas-microsoft-com:vml" Requires="v">
                <p:oleObj spid="_x0000_s431075" name="Rovnice" r:id="rId10" imgW="164885" imgH="215619" progId="Equation.3">
                  <p:embed/>
                </p:oleObj>
              </mc:Choice>
              <mc:Fallback>
                <p:oleObj name="Rovnice" r:id="rId10" imgW="164885" imgH="215619" progId="Equation.3">
                  <p:embed/>
                  <p:pic>
                    <p:nvPicPr>
                      <p:cNvPr id="0" name="Picture 17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3594299" y="5511899"/>
                        <a:ext cx="411162"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2" name="Object 7"/>
          <p:cNvGraphicFramePr>
            <a:graphicFrameLocks noChangeAspect="1"/>
          </p:cNvGraphicFramePr>
          <p:nvPr/>
        </p:nvGraphicFramePr>
        <p:xfrm>
          <a:off x="1998762" y="5092923"/>
          <a:ext cx="411163" cy="568325"/>
        </p:xfrm>
        <a:graphic>
          <a:graphicData uri="http://schemas.openxmlformats.org/presentationml/2006/ole">
            <mc:AlternateContent xmlns:mc="http://schemas.openxmlformats.org/markup-compatibility/2006">
              <mc:Choice xmlns:v="urn:schemas-microsoft-com:vml" Requires="v">
                <p:oleObj spid="_x0000_s431076" name="Rovnice" r:id="rId12" imgW="165028" imgH="228501" progId="Equation.3">
                  <p:embed/>
                </p:oleObj>
              </mc:Choice>
              <mc:Fallback>
                <p:oleObj name="Rovnice" r:id="rId12" imgW="165028" imgH="228501" progId="Equation.3">
                  <p:embed/>
                  <p:pic>
                    <p:nvPicPr>
                      <p:cNvPr id="0" name="Picture 17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1998762" y="5092923"/>
                        <a:ext cx="411163"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1" name="Zástupný symbol pro zápatí 30"/>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709495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2.22222E-6 L -0.20868 2.22222E-6 " pathEditMode="relative" rAng="0" ptsTypes="AA">
                                      <p:cBhvr>
                                        <p:cTn id="6" dur="500" fill="hold"/>
                                        <p:tgtEl>
                                          <p:spTgt spid="3"/>
                                        </p:tgtEl>
                                        <p:attrNameLst>
                                          <p:attrName>ppt_x</p:attrName>
                                          <p:attrName>ppt_y</p:attrName>
                                        </p:attrNameLst>
                                      </p:cBhvr>
                                      <p:rCtr x="-1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51518" name="Equation" r:id="rId4" imgW="1397000" imgH="228600" progId="Equation.3">
                    <p:embed/>
                  </p:oleObj>
                </mc:Choice>
                <mc:Fallback>
                  <p:oleObj name="Equation" r:id="rId4" imgW="1397000" imgH="228600" progId="Equation.3">
                    <p:embed/>
                    <p:pic>
                      <p:nvPicPr>
                        <p:cNvPr id="0" name="Picture 34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mc:AlternateContent xmlns:mc="http://schemas.openxmlformats.org/markup-compatibility/2006">
              <mc:Choice xmlns:v="urn:schemas-microsoft-com:vml" Requires="v">
                <p:oleObj spid="_x0000_s451519" name="Equation" r:id="rId6" imgW="126780" imgH="101424" progId="Equation.3">
                  <p:embed/>
                </p:oleObj>
              </mc:Choice>
              <mc:Fallback>
                <p:oleObj name="Equation" r:id="rId6" imgW="126780" imgH="101424" progId="Equation.3">
                  <p:embed/>
                  <p:pic>
                    <p:nvPicPr>
                      <p:cNvPr id="0" name="Picture 34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4860032" y="2008337"/>
                        <a:ext cx="317500" cy="254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93295" y="2318461"/>
          <a:ext cx="1520825" cy="571500"/>
        </p:xfrm>
        <a:graphic>
          <a:graphicData uri="http://schemas.openxmlformats.org/presentationml/2006/ole">
            <mc:AlternateContent xmlns:mc="http://schemas.openxmlformats.org/markup-compatibility/2006">
              <mc:Choice xmlns:v="urn:schemas-microsoft-com:vml" Requires="v">
                <p:oleObj spid="_x0000_s451520" name="Equation" r:id="rId8" imgW="609600" imgH="228600" progId="Equation.3">
                  <p:embed/>
                </p:oleObj>
              </mc:Choice>
              <mc:Fallback>
                <p:oleObj name="Equation" r:id="rId8" imgW="609600" imgH="228600" progId="Equation.3">
                  <p:embed/>
                  <p:pic>
                    <p:nvPicPr>
                      <p:cNvPr id="0" name="Picture 34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493295" y="2318461"/>
                        <a:ext cx="1520825"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2" name="Object 14"/>
          <p:cNvGraphicFramePr>
            <a:graphicFrameLocks noChangeAspect="1"/>
          </p:cNvGraphicFramePr>
          <p:nvPr/>
        </p:nvGraphicFramePr>
        <p:xfrm>
          <a:off x="5493295" y="2786616"/>
          <a:ext cx="1489075" cy="539750"/>
        </p:xfrm>
        <a:graphic>
          <a:graphicData uri="http://schemas.openxmlformats.org/presentationml/2006/ole">
            <mc:AlternateContent xmlns:mc="http://schemas.openxmlformats.org/markup-compatibility/2006">
              <mc:Choice xmlns:v="urn:schemas-microsoft-com:vml" Requires="v">
                <p:oleObj spid="_x0000_s451521" name="Equation" r:id="rId10" imgW="596641" imgH="215806" progId="Equation.3">
                  <p:embed/>
                </p:oleObj>
              </mc:Choice>
              <mc:Fallback>
                <p:oleObj name="Equation" r:id="rId10" imgW="596641" imgH="215806" progId="Equation.3">
                  <p:embed/>
                  <p:pic>
                    <p:nvPicPr>
                      <p:cNvPr id="0" name="Picture 34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5493295" y="2786616"/>
                        <a:ext cx="148907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mc:AlternateContent xmlns:mc="http://schemas.openxmlformats.org/markup-compatibility/2006">
              <mc:Choice xmlns:v="urn:schemas-microsoft-com:vml" Requires="v">
                <p:oleObj spid="_x0000_s451522" name="Equation" r:id="rId12" imgW="393529" imgH="228501" progId="Equation.3">
                  <p:embed/>
                </p:oleObj>
              </mc:Choice>
              <mc:Fallback>
                <p:oleObj name="Equation" r:id="rId12" imgW="393529" imgH="228501" progId="Equation.3">
                  <p:embed/>
                  <p:pic>
                    <p:nvPicPr>
                      <p:cNvPr id="0" name="Picture 34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5493295" y="3223022"/>
                        <a:ext cx="982662"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mc:AlternateContent xmlns:mc="http://schemas.openxmlformats.org/markup-compatibility/2006">
              <mc:Choice xmlns:v="urn:schemas-microsoft-com:vml" Requires="v">
                <p:oleObj spid="_x0000_s451523" name="Equation" r:id="rId14" imgW="381000" imgH="228600" progId="Equation.3">
                  <p:embed/>
                </p:oleObj>
              </mc:Choice>
              <mc:Fallback>
                <p:oleObj name="Equation" r:id="rId14" imgW="381000" imgH="228600" progId="Equation.3">
                  <p:embed/>
                  <p:pic>
                    <p:nvPicPr>
                      <p:cNvPr id="0" name="Picture 34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5493295" y="1844824"/>
                        <a:ext cx="95091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47"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smtClean="0">
                  <a:solidFill>
                    <a:schemeClr val="tx2"/>
                  </a:solidFill>
                  <a:latin typeface="+mn-lt"/>
                </a:rPr>
                <a:t>product </a:t>
              </a:r>
            </a:p>
            <a:p>
              <a:r>
                <a:rPr lang="en-US" dirty="0" smtClean="0">
                  <a:solidFill>
                    <a:schemeClr val="tx2"/>
                  </a:solidFill>
                  <a:latin typeface="+mn-lt"/>
                </a:rPr>
                <a:t>of (conditional)</a:t>
              </a:r>
            </a:p>
            <a:p>
              <a:r>
                <a:rPr lang="en-US" dirty="0" smtClean="0">
                  <a:solidFill>
                    <a:schemeClr val="tx2"/>
                  </a:solidFill>
                  <a:latin typeface="+mn-lt"/>
                </a:rPr>
                <a:t>vertex PDFs</a:t>
              </a:r>
              <a:endParaRPr lang="cs-CZ" dirty="0" smtClean="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mc:AlternateContent xmlns:mc="http://schemas.openxmlformats.org/markup-compatibility/2006">
              <mc:Choice xmlns:v="urn:schemas-microsoft-com:vml" Requires="v">
                <p:oleObj spid="_x0000_s451524" name="Rovnice" r:id="rId16" imgW="165028" imgH="228501" progId="Equation.3">
                  <p:embed/>
                </p:oleObj>
              </mc:Choice>
              <mc:Fallback>
                <p:oleObj name="Rovnice" r:id="rId16" imgW="165028" imgH="228501" progId="Equation.3">
                  <p:embed/>
                  <p:pic>
                    <p:nvPicPr>
                      <p:cNvPr id="0" name="Picture 348"/>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6488113" y="5464175"/>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mc:AlternateContent xmlns:mc="http://schemas.openxmlformats.org/markup-compatibility/2006">
              <mc:Choice xmlns:v="urn:schemas-microsoft-com:vml" Requires="v">
                <p:oleObj spid="_x0000_s451525" name="Rovnice" r:id="rId18" imgW="152268" imgH="215713" progId="Equation.3">
                  <p:embed/>
                </p:oleObj>
              </mc:Choice>
              <mc:Fallback>
                <p:oleObj name="Rovnice" r:id="rId18" imgW="152268" imgH="215713" progId="Equation.3">
                  <p:embed/>
                  <p:pic>
                    <p:nvPicPr>
                      <p:cNvPr id="0" name="Picture 349"/>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295900" y="4792663"/>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mc:AlternateContent xmlns:mc="http://schemas.openxmlformats.org/markup-compatibility/2006">
              <mc:Choice xmlns:v="urn:schemas-microsoft-com:vml" Requires="v">
                <p:oleObj spid="_x0000_s451526" name="Rovnice" r:id="rId20" imgW="164885" imgH="215619" progId="Equation.3">
                  <p:embed/>
                </p:oleObj>
              </mc:Choice>
              <mc:Fallback>
                <p:oleObj name="Rovnice" r:id="rId20" imgW="164885" imgH="215619" progId="Equation.3">
                  <p:embed/>
                  <p:pic>
                    <p:nvPicPr>
                      <p:cNvPr id="0" name="Picture 350"/>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3594100" y="5511800"/>
                        <a:ext cx="411163"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mc:AlternateContent xmlns:mc="http://schemas.openxmlformats.org/markup-compatibility/2006">
              <mc:Choice xmlns:v="urn:schemas-microsoft-com:vml" Requires="v">
                <p:oleObj spid="_x0000_s451527" name="Rovnice" r:id="rId22" imgW="165028" imgH="228501" progId="Equation.3">
                  <p:embed/>
                </p:oleObj>
              </mc:Choice>
              <mc:Fallback>
                <p:oleObj name="Rovnice" r:id="rId22" imgW="165028" imgH="228501" progId="Equation.3">
                  <p:embed/>
                  <p:pic>
                    <p:nvPicPr>
                      <p:cNvPr id="0" name="Picture 351"/>
                      <p:cNvPicPr>
                        <a:picLocks noChangeAspect="1" noChangeArrowheads="1"/>
                      </p:cNvPicPr>
                      <p:nvPr/>
                    </p:nvPicPr>
                    <p:blipFill>
                      <a:blip r:embed="rId23">
                        <a:lum bright="20000"/>
                        <a:extLst>
                          <a:ext uri="{28A0092B-C50C-407E-A947-70E740481C1C}">
                            <a14:useLocalDpi xmlns:a14="http://schemas.microsoft.com/office/drawing/2010/main" val="0"/>
                          </a:ext>
                        </a:extLst>
                      </a:blip>
                      <a:srcRect/>
                      <a:stretch>
                        <a:fillRect/>
                      </a:stretch>
                    </p:blipFill>
                    <p:spPr bwMode="auto">
                      <a:xfrm>
                        <a:off x="1998663" y="509270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4" name="TextovéPole 53"/>
          <p:cNvSpPr txBox="1"/>
          <p:nvPr/>
        </p:nvSpPr>
        <p:spPr>
          <a:xfrm>
            <a:off x="251520" y="3543399"/>
            <a:ext cx="3650358" cy="461665"/>
          </a:xfrm>
          <a:prstGeom prst="rect">
            <a:avLst/>
          </a:prstGeom>
          <a:solidFill>
            <a:schemeClr val="bg2"/>
          </a:solidFill>
          <a:ln w="28575">
            <a:solidFill>
              <a:schemeClr val="accent1"/>
            </a:solidFill>
          </a:ln>
        </p:spPr>
        <p:txBody>
          <a:bodyPr wrap="none" rtlCol="0">
            <a:spAutoFit/>
          </a:bodyPr>
          <a:lstStyle/>
          <a:p>
            <a:r>
              <a:rPr lang="en-US" sz="2400" b="1" dirty="0" smtClean="0">
                <a:solidFill>
                  <a:schemeClr val="tx2"/>
                </a:solidFill>
                <a:latin typeface="+mn-lt"/>
              </a:rPr>
              <a:t>Path tracing example:</a:t>
            </a:r>
            <a:endParaRPr lang="cs-CZ" sz="2400" b="1" dirty="0" smtClean="0">
              <a:solidFill>
                <a:schemeClr val="tx2"/>
              </a:solidFill>
              <a:latin typeface="+mn-lt"/>
            </a:endParaRPr>
          </a:p>
        </p:txBody>
      </p:sp>
      <p:sp>
        <p:nvSpPr>
          <p:cNvPr id="52" name="Zástupný symbol pro zápatí 51"/>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405606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mph" presetSubtype="2" fill="hold" nodeType="clickEffect">
                                  <p:stCondLst>
                                    <p:cond delay="0"/>
                                  </p:stCondLst>
                                  <p:childTnLst>
                                    <p:animClr clrSpc="rgb" dir="cw">
                                      <p:cBhvr>
                                        <p:cTn id="12" dur="500" fill="hold"/>
                                        <p:tgtEl>
                                          <p:spTgt spid="40"/>
                                        </p:tgtEl>
                                        <p:attrNameLst>
                                          <p:attrName>stroke.color</p:attrName>
                                        </p:attrNameLst>
                                      </p:cBhvr>
                                      <p:to>
                                        <a:schemeClr val="accent2"/>
                                      </p:to>
                                    </p:animClr>
                                    <p:set>
                                      <p:cBhvr>
                                        <p:cTn id="13" dur="500" fill="hold"/>
                                        <p:tgtEl>
                                          <p:spTgt spid="40"/>
                                        </p:tgtEl>
                                        <p:attrNameLst>
                                          <p:attrName>stroke.on</p:attrName>
                                        </p:attrNameLst>
                                      </p:cBhvr>
                                      <p:to>
                                        <p:strVal val="tru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8384"/>
                                        </p:tgtEl>
                                        <p:attrNameLst>
                                          <p:attrName>style.visibility</p:attrName>
                                        </p:attrNameLst>
                                      </p:cBhvr>
                                      <p:to>
                                        <p:strVal val="visible"/>
                                      </p:to>
                                    </p:set>
                                    <p:animEffect transition="in" filter="fade">
                                      <p:cBhvr>
                                        <p:cTn id="17" dur="500"/>
                                        <p:tgtEl>
                                          <p:spTgt spid="583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par>
                          <p:cTn id="23" fill="hold">
                            <p:stCondLst>
                              <p:cond delay="500"/>
                            </p:stCondLst>
                            <p:childTnLst>
                              <p:par>
                                <p:cTn id="24" presetID="7" presetClass="emph" presetSubtype="2" fill="hold" nodeType="afterEffect">
                                  <p:stCondLst>
                                    <p:cond delay="0"/>
                                  </p:stCondLst>
                                  <p:childTnLst>
                                    <p:animClr clrSpc="rgb" dir="cw">
                                      <p:cBhvr>
                                        <p:cTn id="25" dur="500" fill="hold"/>
                                        <p:tgtEl>
                                          <p:spTgt spid="46"/>
                                        </p:tgtEl>
                                        <p:attrNameLst>
                                          <p:attrName>stroke.color</p:attrName>
                                        </p:attrNameLst>
                                      </p:cBhvr>
                                      <p:to>
                                        <a:schemeClr val="accent2"/>
                                      </p:to>
                                    </p:animClr>
                                    <p:set>
                                      <p:cBhvr>
                                        <p:cTn id="26" dur="500" fill="hold"/>
                                        <p:tgtEl>
                                          <p:spTgt spid="46"/>
                                        </p:tgtEl>
                                        <p:attrNameLst>
                                          <p:attrName>stroke.on</p:attrName>
                                        </p:attrNameLst>
                                      </p:cBhvr>
                                      <p:to>
                                        <p:strVal val="true"/>
                                      </p:to>
                                    </p:se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8381"/>
                                        </p:tgtEl>
                                        <p:attrNameLst>
                                          <p:attrName>style.visibility</p:attrName>
                                        </p:attrNameLst>
                                      </p:cBhvr>
                                      <p:to>
                                        <p:strVal val="visible"/>
                                      </p:to>
                                    </p:set>
                                    <p:animEffect transition="in" filter="fade">
                                      <p:cBhvr>
                                        <p:cTn id="30" dur="500"/>
                                        <p:tgtEl>
                                          <p:spTgt spid="5838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500"/>
                                        <p:tgtEl>
                                          <p:spTgt spid="53"/>
                                        </p:tgtEl>
                                      </p:cBhvr>
                                    </p:animEffect>
                                  </p:childTnLst>
                                </p:cTn>
                              </p:par>
                            </p:childTnLst>
                          </p:cTn>
                        </p:par>
                        <p:par>
                          <p:cTn id="36" fill="hold">
                            <p:stCondLst>
                              <p:cond delay="500"/>
                            </p:stCondLst>
                            <p:childTnLst>
                              <p:par>
                                <p:cTn id="37" presetID="7" presetClass="emph" presetSubtype="2" fill="hold" nodeType="afterEffect">
                                  <p:stCondLst>
                                    <p:cond delay="0"/>
                                  </p:stCondLst>
                                  <p:childTnLst>
                                    <p:animClr clrSpc="rgb" dir="cw">
                                      <p:cBhvr>
                                        <p:cTn id="38" dur="500" fill="hold"/>
                                        <p:tgtEl>
                                          <p:spTgt spid="44"/>
                                        </p:tgtEl>
                                        <p:attrNameLst>
                                          <p:attrName>stroke.color</p:attrName>
                                        </p:attrNameLst>
                                      </p:cBhvr>
                                      <p:to>
                                        <a:schemeClr val="accent2"/>
                                      </p:to>
                                    </p:animClr>
                                    <p:set>
                                      <p:cBhvr>
                                        <p:cTn id="39" dur="500" fill="hold"/>
                                        <p:tgtEl>
                                          <p:spTgt spid="44"/>
                                        </p:tgtEl>
                                        <p:attrNameLst>
                                          <p:attrName>stroke.on</p:attrName>
                                        </p:attrNameLst>
                                      </p:cBhvr>
                                      <p:to>
                                        <p:strVal val="true"/>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8382"/>
                                        </p:tgtEl>
                                        <p:attrNameLst>
                                          <p:attrName>style.visibility</p:attrName>
                                        </p:attrNameLst>
                                      </p:cBhvr>
                                      <p:to>
                                        <p:strVal val="visible"/>
                                      </p:to>
                                    </p:set>
                                    <p:animEffect transition="in" filter="fade">
                                      <p:cBhvr>
                                        <p:cTn id="43" dur="500"/>
                                        <p:tgtEl>
                                          <p:spTgt spid="58382"/>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mph" presetSubtype="2" fill="hold" nodeType="clickEffect">
                                  <p:stCondLst>
                                    <p:cond delay="0"/>
                                  </p:stCondLst>
                                  <p:childTnLst>
                                    <p:animClr clrSpc="rgb" dir="cw">
                                      <p:cBhvr>
                                        <p:cTn id="47" dur="500" fill="hold"/>
                                        <p:tgtEl>
                                          <p:spTgt spid="36"/>
                                        </p:tgtEl>
                                        <p:attrNameLst>
                                          <p:attrName>stroke.color</p:attrName>
                                        </p:attrNameLst>
                                      </p:cBhvr>
                                      <p:to>
                                        <a:schemeClr val="accent2"/>
                                      </p:to>
                                    </p:animClr>
                                    <p:set>
                                      <p:cBhvr>
                                        <p:cTn id="48" dur="500" fill="hold"/>
                                        <p:tgtEl>
                                          <p:spTgt spid="36"/>
                                        </p:tgtEl>
                                        <p:attrNameLst>
                                          <p:attrName>stroke.on</p:attrName>
                                        </p:attrNameLst>
                                      </p:cBhvr>
                                      <p:to>
                                        <p:strVal val="true"/>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58383"/>
                                        </p:tgtEl>
                                        <p:attrNameLst>
                                          <p:attrName>style.visibility</p:attrName>
                                        </p:attrNameLst>
                                      </p:cBhvr>
                                      <p:to>
                                        <p:strVal val="visible"/>
                                      </p:to>
                                    </p:set>
                                    <p:animEffect transition="in" filter="fade">
                                      <p:cBhvr>
                                        <p:cTn id="52" dur="5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 – Global illumination</a:t>
            </a:r>
            <a:endParaRPr lang="en-US" dirty="0"/>
          </a:p>
        </p:txBody>
      </p:sp>
      <p:grpSp>
        <p:nvGrpSpPr>
          <p:cNvPr id="3" name="Skupina 8"/>
          <p:cNvGrpSpPr/>
          <p:nvPr/>
        </p:nvGrpSpPr>
        <p:grpSpPr>
          <a:xfrm>
            <a:off x="471784" y="1196752"/>
            <a:ext cx="3308128" cy="2741037"/>
            <a:chOff x="495792" y="1484784"/>
            <a:chExt cx="3308128" cy="2741037"/>
          </a:xfrm>
        </p:grpSpPr>
        <p:grpSp>
          <p:nvGrpSpPr>
            <p:cNvPr id="5" name="Skupina 7"/>
            <p:cNvGrpSpPr/>
            <p:nvPr/>
          </p:nvGrpSpPr>
          <p:grpSpPr>
            <a:xfrm>
              <a:off x="495792" y="2132856"/>
              <a:ext cx="3308128" cy="2092965"/>
              <a:chOff x="495792" y="1799883"/>
              <a:chExt cx="3308128" cy="2092965"/>
            </a:xfrm>
          </p:grpSpPr>
          <p:pic>
            <p:nvPicPr>
              <p:cNvPr id="16386" name="Picture 2" descr="http://corona-renderer.com/img/gallery/full/duncan-guesthouse.jpg"/>
              <p:cNvPicPr>
                <a:picLocks noChangeAspect="1" noChangeArrowheads="1"/>
              </p:cNvPicPr>
              <p:nvPr/>
            </p:nvPicPr>
            <p:blipFill>
              <a:blip r:embed="rId3" cstate="print"/>
              <a:srcRect/>
              <a:stretch>
                <a:fillRect/>
              </a:stretch>
            </p:blipFill>
            <p:spPr bwMode="auto">
              <a:xfrm>
                <a:off x="520502" y="1799883"/>
                <a:ext cx="3283418" cy="2016224"/>
              </a:xfrm>
              <a:prstGeom prst="rect">
                <a:avLst/>
              </a:prstGeom>
              <a:noFill/>
              <a:effectLst>
                <a:outerShdw blurRad="50800" dist="38100" dir="18900000" algn="bl" rotWithShape="0">
                  <a:prstClr val="black">
                    <a:alpha val="40000"/>
                  </a:prstClr>
                </a:outerShdw>
              </a:effectLst>
            </p:spPr>
          </p:pic>
          <p:sp>
            <p:nvSpPr>
              <p:cNvPr id="7" name="TextovéPole 6"/>
              <p:cNvSpPr txBox="1"/>
              <p:nvPr/>
            </p:nvSpPr>
            <p:spPr>
              <a:xfrm>
                <a:off x="495792" y="3615849"/>
                <a:ext cx="1483098" cy="276999"/>
              </a:xfrm>
              <a:prstGeom prst="rect">
                <a:avLst/>
              </a:prstGeom>
              <a:noFill/>
            </p:spPr>
            <p:txBody>
              <a:bodyPr wrap="none" rtlCol="0">
                <a:spAutoFit/>
              </a:bodyPr>
              <a:lstStyle/>
              <a:p>
                <a:r>
                  <a:rPr lang="en-US" sz="1200" dirty="0" smtClean="0">
                    <a:solidFill>
                      <a:schemeClr val="tx2"/>
                    </a:solidFill>
                    <a:latin typeface="+mn-lt"/>
                  </a:rPr>
                  <a:t>© Duncan </a:t>
                </a:r>
                <a:r>
                  <a:rPr lang="en-US" sz="1200" dirty="0" err="1" smtClean="0">
                    <a:solidFill>
                      <a:schemeClr val="tx2"/>
                    </a:solidFill>
                    <a:latin typeface="+mn-lt"/>
                  </a:rPr>
                  <a:t>Howdin</a:t>
                </a:r>
                <a:endParaRPr lang="en-US" sz="1200" dirty="0" smtClean="0">
                  <a:solidFill>
                    <a:schemeClr val="tx2"/>
                  </a:solidFill>
                  <a:latin typeface="+mn-lt"/>
                </a:endParaRPr>
              </a:p>
            </p:txBody>
          </p:sp>
        </p:grpSp>
        <p:sp>
          <p:nvSpPr>
            <p:cNvPr id="6" name="TextovéPole 5"/>
            <p:cNvSpPr txBox="1"/>
            <p:nvPr/>
          </p:nvSpPr>
          <p:spPr>
            <a:xfrm>
              <a:off x="520502" y="1484784"/>
              <a:ext cx="2952328" cy="461665"/>
            </a:xfrm>
            <a:prstGeom prst="rect">
              <a:avLst/>
            </a:prstGeom>
            <a:noFill/>
          </p:spPr>
          <p:txBody>
            <a:bodyPr wrap="square" rtlCol="0">
              <a:spAutoFit/>
            </a:bodyPr>
            <a:lstStyle/>
            <a:p>
              <a:pPr algn="ctr"/>
              <a:r>
                <a:rPr lang="en-US" sz="2400" b="1" dirty="0" err="1" smtClean="0">
                  <a:solidFill>
                    <a:schemeClr val="tx2"/>
                  </a:solidFill>
                  <a:latin typeface="+mn-lt"/>
                </a:rPr>
                <a:t>Archviz</a:t>
              </a:r>
              <a:endParaRPr lang="en-US" sz="2400" b="1" dirty="0" smtClean="0">
                <a:solidFill>
                  <a:schemeClr val="tx2"/>
                </a:solidFill>
                <a:latin typeface="+mn-lt"/>
              </a:endParaRPr>
            </a:p>
          </p:txBody>
        </p:sp>
      </p:grpSp>
      <p:grpSp>
        <p:nvGrpSpPr>
          <p:cNvPr id="8" name="Skupina 14"/>
          <p:cNvGrpSpPr/>
          <p:nvPr/>
        </p:nvGrpSpPr>
        <p:grpSpPr>
          <a:xfrm>
            <a:off x="4283968" y="1196752"/>
            <a:ext cx="3888432" cy="5101709"/>
            <a:chOff x="4283968" y="1196752"/>
            <a:chExt cx="3888432" cy="5101709"/>
          </a:xfrm>
        </p:grpSpPr>
        <p:sp>
          <p:nvSpPr>
            <p:cNvPr id="19" name="TextovéPole 18"/>
            <p:cNvSpPr txBox="1"/>
            <p:nvPr/>
          </p:nvSpPr>
          <p:spPr>
            <a:xfrm>
              <a:off x="4283968" y="1196752"/>
              <a:ext cx="3888432" cy="461665"/>
            </a:xfrm>
            <a:prstGeom prst="rect">
              <a:avLst/>
            </a:prstGeom>
            <a:noFill/>
          </p:spPr>
          <p:txBody>
            <a:bodyPr wrap="square" rtlCol="0">
              <a:spAutoFit/>
            </a:bodyPr>
            <a:lstStyle/>
            <a:p>
              <a:pPr algn="ctr"/>
              <a:r>
                <a:rPr lang="en-US" sz="2400" b="1" dirty="0" smtClean="0">
                  <a:solidFill>
                    <a:schemeClr val="tx2"/>
                  </a:solidFill>
                  <a:latin typeface="+mn-lt"/>
                </a:rPr>
                <a:t>Movies</a:t>
              </a:r>
            </a:p>
          </p:txBody>
        </p:sp>
        <p:pic>
          <p:nvPicPr>
            <p:cNvPr id="20" name="Picture 4" descr="shrek2"/>
            <p:cNvPicPr>
              <a:picLocks noChangeAspect="1" noChangeArrowheads="1"/>
            </p:cNvPicPr>
            <p:nvPr/>
          </p:nvPicPr>
          <p:blipFill>
            <a:blip r:embed="rId4" cstate="print"/>
            <a:srcRect t="2100" r="50000" b="34901"/>
            <a:stretch>
              <a:fillRect/>
            </a:stretch>
          </p:blipFill>
          <p:spPr>
            <a:xfrm>
              <a:off x="5415487" y="1844824"/>
              <a:ext cx="2468881" cy="1944216"/>
            </a:xfrm>
            <a:prstGeom prst="rect">
              <a:avLst/>
            </a:prstGeom>
            <a:noFill/>
            <a:effectLst>
              <a:outerShdw blurRad="50800" dist="38100" dir="18900000" algn="bl" rotWithShape="0">
                <a:prstClr val="black">
                  <a:alpha val="40000"/>
                </a:prstClr>
              </a:outerShdw>
            </a:effectLst>
          </p:spPr>
        </p:pic>
        <p:grpSp>
          <p:nvGrpSpPr>
            <p:cNvPr id="9" name="Skupina 11"/>
            <p:cNvGrpSpPr/>
            <p:nvPr/>
          </p:nvGrpSpPr>
          <p:grpSpPr>
            <a:xfrm>
              <a:off x="4355976" y="4077072"/>
              <a:ext cx="3559925" cy="2221389"/>
              <a:chOff x="9401516" y="1876674"/>
              <a:chExt cx="3559925" cy="2221389"/>
            </a:xfrm>
          </p:grpSpPr>
          <p:pic>
            <p:nvPicPr>
              <p:cNvPr id="22" name="Picture 2"/>
              <p:cNvPicPr>
                <a:picLocks noChangeArrowheads="1"/>
              </p:cNvPicPr>
              <p:nvPr/>
            </p:nvPicPr>
            <p:blipFill>
              <a:blip r:embed="rId5" cstate="print"/>
              <a:srcRect r="18740"/>
              <a:stretch>
                <a:fillRect/>
              </a:stretch>
            </p:blipFill>
            <p:spPr bwMode="auto">
              <a:xfrm>
                <a:off x="9522689" y="1876674"/>
                <a:ext cx="3438752" cy="1800200"/>
              </a:xfrm>
              <a:prstGeom prst="rect">
                <a:avLst/>
              </a:prstGeom>
              <a:noFill/>
              <a:effectLst>
                <a:outerShdw blurRad="50800" dist="38100" dir="18900000" algn="bl" rotWithShape="0">
                  <a:prstClr val="black">
                    <a:alpha val="40000"/>
                  </a:prstClr>
                </a:outerShdw>
              </a:effectLst>
            </p:spPr>
          </p:pic>
          <p:sp>
            <p:nvSpPr>
              <p:cNvPr id="23" name="Obdélník 22"/>
              <p:cNvSpPr/>
              <p:nvPr/>
            </p:nvSpPr>
            <p:spPr>
              <a:xfrm>
                <a:off x="9401516" y="3636398"/>
                <a:ext cx="3240360" cy="461665"/>
              </a:xfrm>
              <a:prstGeom prst="rect">
                <a:avLst/>
              </a:prstGeom>
            </p:spPr>
            <p:txBody>
              <a:bodyPr wrap="square">
                <a:spAutoFit/>
              </a:bodyPr>
              <a:lstStyle/>
              <a:p>
                <a:pPr lvl="0" eaLnBrk="0" hangingPunct="0">
                  <a:defRPr/>
                </a:pPr>
                <a:r>
                  <a:rPr lang="en-US" sz="1200" kern="0" dirty="0" smtClean="0">
                    <a:latin typeface="+mj-lt"/>
                  </a:rPr>
                  <a:t>Image courtesy of Columbia Pictures.  </a:t>
                </a:r>
                <a:br>
                  <a:rPr lang="en-US" sz="1200" kern="0" dirty="0" smtClean="0">
                    <a:latin typeface="+mj-lt"/>
                  </a:rPr>
                </a:br>
                <a:r>
                  <a:rPr lang="en-US" sz="1200" kern="0" dirty="0" smtClean="0">
                    <a:latin typeface="+mj-lt"/>
                  </a:rPr>
                  <a:t>© 2006 Columbia Pictures Industries, Inc.</a:t>
                </a:r>
              </a:p>
            </p:txBody>
          </p:sp>
        </p:grpSp>
      </p:grpSp>
      <p:sp>
        <p:nvSpPr>
          <p:cNvPr id="18" name="Zástupný symbol pro zápatí 17"/>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58453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mc:AlternateContent xmlns:mc="http://schemas.openxmlformats.org/markup-compatibility/2006">
                <mc:Choice xmlns:v="urn:schemas-microsoft-com:vml" Requires="v">
                  <p:oleObj spid="_x0000_s452542" name="Equation" r:id="rId4" imgW="1397000" imgH="228600" progId="Equation.3">
                    <p:embed/>
                  </p:oleObj>
                </mc:Choice>
                <mc:Fallback>
                  <p:oleObj name="Equation" r:id="rId4" imgW="1397000" imgH="228600" progId="Equation.3">
                    <p:embed/>
                    <p:pic>
                      <p:nvPicPr>
                        <p:cNvPr id="0" name="Picture 342"/>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843808" y="2420888"/>
                          <a:ext cx="3486150"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mc:AlternateContent xmlns:mc="http://schemas.openxmlformats.org/markup-compatibility/2006">
              <mc:Choice xmlns:v="urn:schemas-microsoft-com:vml" Requires="v">
                <p:oleObj spid="_x0000_s452543" name="Equation" r:id="rId6" imgW="126780" imgH="101424" progId="Equation.3">
                  <p:embed/>
                </p:oleObj>
              </mc:Choice>
              <mc:Fallback>
                <p:oleObj name="Equation" r:id="rId6" imgW="126780" imgH="101424" progId="Equation.3">
                  <p:embed/>
                  <p:pic>
                    <p:nvPicPr>
                      <p:cNvPr id="0" name="Picture 343"/>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4860032" y="2008337"/>
                        <a:ext cx="317500" cy="2540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89054" y="2318162"/>
          <a:ext cx="981075" cy="539750"/>
        </p:xfrm>
        <a:graphic>
          <a:graphicData uri="http://schemas.openxmlformats.org/presentationml/2006/ole">
            <mc:AlternateContent xmlns:mc="http://schemas.openxmlformats.org/markup-compatibility/2006">
              <mc:Choice xmlns:v="urn:schemas-microsoft-com:vml" Requires="v">
                <p:oleObj spid="_x0000_s452544" name="Equation" r:id="rId8" imgW="393359" imgH="215713" progId="Equation.3">
                  <p:embed/>
                </p:oleObj>
              </mc:Choice>
              <mc:Fallback>
                <p:oleObj name="Equation" r:id="rId8" imgW="393359" imgH="215713" progId="Equation.3">
                  <p:embed/>
                  <p:pic>
                    <p:nvPicPr>
                      <p:cNvPr id="0" name="Picture 344"/>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5489054" y="2318162"/>
                        <a:ext cx="98107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2" name="Object 14"/>
          <p:cNvGraphicFramePr>
            <a:graphicFrameLocks noChangeAspect="1"/>
          </p:cNvGraphicFramePr>
          <p:nvPr/>
        </p:nvGraphicFramePr>
        <p:xfrm>
          <a:off x="5492641" y="2788414"/>
          <a:ext cx="949325" cy="539750"/>
        </p:xfrm>
        <a:graphic>
          <a:graphicData uri="http://schemas.openxmlformats.org/presentationml/2006/ole">
            <mc:AlternateContent xmlns:mc="http://schemas.openxmlformats.org/markup-compatibility/2006">
              <mc:Choice xmlns:v="urn:schemas-microsoft-com:vml" Requires="v">
                <p:oleObj spid="_x0000_s452545" name="Equation" r:id="rId10" imgW="380835" imgH="215806" progId="Equation.3">
                  <p:embed/>
                </p:oleObj>
              </mc:Choice>
              <mc:Fallback>
                <p:oleObj name="Equation" r:id="rId10" imgW="380835" imgH="215806" progId="Equation.3">
                  <p:embed/>
                  <p:pic>
                    <p:nvPicPr>
                      <p:cNvPr id="0" name="Picture 345"/>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5492641" y="2788414"/>
                        <a:ext cx="949325" cy="53975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mc:AlternateContent xmlns:mc="http://schemas.openxmlformats.org/markup-compatibility/2006">
              <mc:Choice xmlns:v="urn:schemas-microsoft-com:vml" Requires="v">
                <p:oleObj spid="_x0000_s452546" name="Equation" r:id="rId12" imgW="393529" imgH="228501" progId="Equation.3">
                  <p:embed/>
                </p:oleObj>
              </mc:Choice>
              <mc:Fallback>
                <p:oleObj name="Equation" r:id="rId12" imgW="393529" imgH="228501" progId="Equation.3">
                  <p:embed/>
                  <p:pic>
                    <p:nvPicPr>
                      <p:cNvPr id="0" name="Picture 346"/>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5493295" y="3223022"/>
                        <a:ext cx="982662"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mc:AlternateContent xmlns:mc="http://schemas.openxmlformats.org/markup-compatibility/2006">
              <mc:Choice xmlns:v="urn:schemas-microsoft-com:vml" Requires="v">
                <p:oleObj spid="_x0000_s452547" name="Equation" r:id="rId14" imgW="381000" imgH="228600" progId="Equation.3">
                  <p:embed/>
                </p:oleObj>
              </mc:Choice>
              <mc:Fallback>
                <p:oleObj name="Equation" r:id="rId14" imgW="381000" imgH="228600" progId="Equation.3">
                  <p:embed/>
                  <p:pic>
                    <p:nvPicPr>
                      <p:cNvPr id="0" name="Picture 347"/>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5493295" y="1844824"/>
                        <a:ext cx="950913" cy="5715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pSp>
        <p:nvGrpSpPr>
          <p:cNvPr id="10"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smtClean="0">
                  <a:solidFill>
                    <a:schemeClr val="tx2"/>
                  </a:solidFill>
                  <a:latin typeface="+mn-lt"/>
                </a:rPr>
                <a:t>product </a:t>
              </a:r>
            </a:p>
            <a:p>
              <a:r>
                <a:rPr lang="en-US" dirty="0" smtClean="0">
                  <a:solidFill>
                    <a:schemeClr val="tx2"/>
                  </a:solidFill>
                  <a:latin typeface="+mn-lt"/>
                </a:rPr>
                <a:t>of (conditional)</a:t>
              </a:r>
            </a:p>
            <a:p>
              <a:r>
                <a:rPr lang="en-US" dirty="0" smtClean="0">
                  <a:solidFill>
                    <a:schemeClr val="tx2"/>
                  </a:solidFill>
                  <a:latin typeface="+mn-lt"/>
                </a:rPr>
                <a:t>vertex PDFs</a:t>
              </a:r>
              <a:endParaRPr lang="cs-CZ" dirty="0" smtClean="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mc:AlternateContent xmlns:mc="http://schemas.openxmlformats.org/markup-compatibility/2006">
              <mc:Choice xmlns:v="urn:schemas-microsoft-com:vml" Requires="v">
                <p:oleObj spid="_x0000_s452548" name="Rovnice" r:id="rId16" imgW="165028" imgH="228501" progId="Equation.3">
                  <p:embed/>
                </p:oleObj>
              </mc:Choice>
              <mc:Fallback>
                <p:oleObj name="Rovnice" r:id="rId16" imgW="165028" imgH="228501" progId="Equation.3">
                  <p:embed/>
                  <p:pic>
                    <p:nvPicPr>
                      <p:cNvPr id="0" name="Picture 348"/>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6488113" y="5464175"/>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mc:AlternateContent xmlns:mc="http://schemas.openxmlformats.org/markup-compatibility/2006">
              <mc:Choice xmlns:v="urn:schemas-microsoft-com:vml" Requires="v">
                <p:oleObj spid="_x0000_s452549" name="Rovnice" r:id="rId18" imgW="152268" imgH="215713" progId="Equation.3">
                  <p:embed/>
                </p:oleObj>
              </mc:Choice>
              <mc:Fallback>
                <p:oleObj name="Rovnice" r:id="rId18" imgW="152268" imgH="215713" progId="Equation.3">
                  <p:embed/>
                  <p:pic>
                    <p:nvPicPr>
                      <p:cNvPr id="0" name="Picture 349"/>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295900" y="4792663"/>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mc:AlternateContent xmlns:mc="http://schemas.openxmlformats.org/markup-compatibility/2006">
              <mc:Choice xmlns:v="urn:schemas-microsoft-com:vml" Requires="v">
                <p:oleObj spid="_x0000_s452550" name="Rovnice" r:id="rId20" imgW="164885" imgH="215619" progId="Equation.3">
                  <p:embed/>
                </p:oleObj>
              </mc:Choice>
              <mc:Fallback>
                <p:oleObj name="Rovnice" r:id="rId20" imgW="164885" imgH="215619" progId="Equation.3">
                  <p:embed/>
                  <p:pic>
                    <p:nvPicPr>
                      <p:cNvPr id="0" name="Picture 350"/>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3594100" y="5511800"/>
                        <a:ext cx="411163"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mc:AlternateContent xmlns:mc="http://schemas.openxmlformats.org/markup-compatibility/2006">
              <mc:Choice xmlns:v="urn:schemas-microsoft-com:vml" Requires="v">
                <p:oleObj spid="_x0000_s452551" name="Rovnice" r:id="rId22" imgW="165028" imgH="228501" progId="Equation.3">
                  <p:embed/>
                </p:oleObj>
              </mc:Choice>
              <mc:Fallback>
                <p:oleObj name="Rovnice" r:id="rId22" imgW="165028" imgH="228501" progId="Equation.3">
                  <p:embed/>
                  <p:pic>
                    <p:nvPicPr>
                      <p:cNvPr id="0" name="Picture 351"/>
                      <p:cNvPicPr>
                        <a:picLocks noChangeAspect="1" noChangeArrowheads="1"/>
                      </p:cNvPicPr>
                      <p:nvPr/>
                    </p:nvPicPr>
                    <p:blipFill>
                      <a:blip r:embed="rId23">
                        <a:lum bright="20000"/>
                        <a:extLst>
                          <a:ext uri="{28A0092B-C50C-407E-A947-70E740481C1C}">
                            <a14:useLocalDpi xmlns:a14="http://schemas.microsoft.com/office/drawing/2010/main" val="0"/>
                          </a:ext>
                        </a:extLst>
                      </a:blip>
                      <a:srcRect/>
                      <a:stretch>
                        <a:fillRect/>
                      </a:stretch>
                    </p:blipFill>
                    <p:spPr bwMode="auto">
                      <a:xfrm>
                        <a:off x="1998663" y="509270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9" name="TextovéPole 48"/>
          <p:cNvSpPr txBox="1"/>
          <p:nvPr/>
        </p:nvSpPr>
        <p:spPr>
          <a:xfrm>
            <a:off x="251520" y="3543399"/>
            <a:ext cx="3650358" cy="461665"/>
          </a:xfrm>
          <a:prstGeom prst="rect">
            <a:avLst/>
          </a:prstGeom>
          <a:solidFill>
            <a:schemeClr val="bg2"/>
          </a:solidFill>
          <a:ln w="28575">
            <a:solidFill>
              <a:schemeClr val="accent1"/>
            </a:solidFill>
          </a:ln>
        </p:spPr>
        <p:txBody>
          <a:bodyPr wrap="none" rtlCol="0">
            <a:spAutoFit/>
          </a:bodyPr>
          <a:lstStyle/>
          <a:p>
            <a:r>
              <a:rPr lang="en-US" sz="2400" b="1" dirty="0" smtClean="0">
                <a:solidFill>
                  <a:schemeClr val="tx2"/>
                </a:solidFill>
                <a:latin typeface="+mn-lt"/>
              </a:rPr>
              <a:t>Path tracing example:</a:t>
            </a:r>
            <a:endParaRPr lang="cs-CZ" sz="2400" b="1" dirty="0" smtClean="0">
              <a:solidFill>
                <a:schemeClr val="tx2"/>
              </a:solidFill>
              <a:latin typeface="+mn-lt"/>
            </a:endParaRPr>
          </a:p>
        </p:txBody>
      </p:sp>
      <p:sp>
        <p:nvSpPr>
          <p:cNvPr id="52" name="Zástupný symbol pro zápatí 51"/>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39265161"/>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olný tvar 31"/>
          <p:cNvSpPr/>
          <p:nvPr/>
        </p:nvSpPr>
        <p:spPr>
          <a:xfrm>
            <a:off x="71500" y="4457319"/>
            <a:ext cx="9040904" cy="2421667"/>
          </a:xfrm>
          <a:custGeom>
            <a:avLst/>
            <a:gdLst>
              <a:gd name="connsiteX0" fmla="*/ 8093123 w 8679976"/>
              <a:gd name="connsiteY0" fmla="*/ 2197290 h 2197290"/>
              <a:gd name="connsiteX1" fmla="*/ 8666329 w 8679976"/>
              <a:gd name="connsiteY1" fmla="*/ 2033517 h 2197290"/>
              <a:gd name="connsiteX2" fmla="*/ 8679976 w 8679976"/>
              <a:gd name="connsiteY2" fmla="*/ 218364 h 2197290"/>
              <a:gd name="connsiteX3" fmla="*/ 6482687 w 8679976"/>
              <a:gd name="connsiteY3" fmla="*/ 136478 h 2197290"/>
              <a:gd name="connsiteX4" fmla="*/ 2251881 w 8679976"/>
              <a:gd name="connsiteY4" fmla="*/ 0 h 2197290"/>
              <a:gd name="connsiteX5" fmla="*/ 0 w 8679976"/>
              <a:gd name="connsiteY5" fmla="*/ 81887 h 2197290"/>
              <a:gd name="connsiteX6" fmla="*/ 136478 w 8679976"/>
              <a:gd name="connsiteY6" fmla="*/ 1119117 h 2197290"/>
              <a:gd name="connsiteX7" fmla="*/ 3480179 w 8679976"/>
              <a:gd name="connsiteY7" fmla="*/ 1146412 h 2197290"/>
              <a:gd name="connsiteX8" fmla="*/ 5773003 w 8679976"/>
              <a:gd name="connsiteY8" fmla="*/ 1064526 h 2197290"/>
              <a:gd name="connsiteX9" fmla="*/ 6550926 w 8679976"/>
              <a:gd name="connsiteY9" fmla="*/ 2033517 h 2197290"/>
              <a:gd name="connsiteX10" fmla="*/ 8093123 w 8679976"/>
              <a:gd name="connsiteY10" fmla="*/ 2197290 h 2197290"/>
              <a:gd name="connsiteX0" fmla="*/ 8093123 w 8679976"/>
              <a:gd name="connsiteY0" fmla="*/ 2197290 h 2363338"/>
              <a:gd name="connsiteX1" fmla="*/ 8666329 w 8679976"/>
              <a:gd name="connsiteY1" fmla="*/ 2033517 h 2363338"/>
              <a:gd name="connsiteX2" fmla="*/ 8679976 w 8679976"/>
              <a:gd name="connsiteY2" fmla="*/ 218364 h 2363338"/>
              <a:gd name="connsiteX3" fmla="*/ 6482687 w 8679976"/>
              <a:gd name="connsiteY3" fmla="*/ 136478 h 2363338"/>
              <a:gd name="connsiteX4" fmla="*/ 2251881 w 8679976"/>
              <a:gd name="connsiteY4" fmla="*/ 0 h 2363338"/>
              <a:gd name="connsiteX5" fmla="*/ 0 w 8679976"/>
              <a:gd name="connsiteY5" fmla="*/ 81887 h 2363338"/>
              <a:gd name="connsiteX6" fmla="*/ 136478 w 8679976"/>
              <a:gd name="connsiteY6" fmla="*/ 1119117 h 2363338"/>
              <a:gd name="connsiteX7" fmla="*/ 3480179 w 8679976"/>
              <a:gd name="connsiteY7" fmla="*/ 1146412 h 2363338"/>
              <a:gd name="connsiteX8" fmla="*/ 5773003 w 8679976"/>
              <a:gd name="connsiteY8" fmla="*/ 1064526 h 2363338"/>
              <a:gd name="connsiteX9" fmla="*/ 6550926 w 8679976"/>
              <a:gd name="connsiteY9" fmla="*/ 2033517 h 2363338"/>
              <a:gd name="connsiteX10" fmla="*/ 8093123 w 8679976"/>
              <a:gd name="connsiteY10" fmla="*/ 2197290 h 2363338"/>
              <a:gd name="connsiteX0" fmla="*/ 8093123 w 9043916"/>
              <a:gd name="connsiteY0" fmla="*/ 2197290 h 2363338"/>
              <a:gd name="connsiteX1" fmla="*/ 8666329 w 9043916"/>
              <a:gd name="connsiteY1" fmla="*/ 2033517 h 2363338"/>
              <a:gd name="connsiteX2" fmla="*/ 8679976 w 9043916"/>
              <a:gd name="connsiteY2" fmla="*/ 218364 h 2363338"/>
              <a:gd name="connsiteX3" fmla="*/ 6482687 w 9043916"/>
              <a:gd name="connsiteY3" fmla="*/ 136478 h 2363338"/>
              <a:gd name="connsiteX4" fmla="*/ 2251881 w 9043916"/>
              <a:gd name="connsiteY4" fmla="*/ 0 h 2363338"/>
              <a:gd name="connsiteX5" fmla="*/ 0 w 9043916"/>
              <a:gd name="connsiteY5" fmla="*/ 81887 h 2363338"/>
              <a:gd name="connsiteX6" fmla="*/ 136478 w 9043916"/>
              <a:gd name="connsiteY6" fmla="*/ 1119117 h 2363338"/>
              <a:gd name="connsiteX7" fmla="*/ 3480179 w 9043916"/>
              <a:gd name="connsiteY7" fmla="*/ 1146412 h 2363338"/>
              <a:gd name="connsiteX8" fmla="*/ 5773003 w 9043916"/>
              <a:gd name="connsiteY8" fmla="*/ 1064526 h 2363338"/>
              <a:gd name="connsiteX9" fmla="*/ 6550926 w 9043916"/>
              <a:gd name="connsiteY9" fmla="*/ 2033517 h 2363338"/>
              <a:gd name="connsiteX10" fmla="*/ 8093123 w 9043916"/>
              <a:gd name="connsiteY10" fmla="*/ 2197290 h 2363338"/>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301922 h 2467970"/>
              <a:gd name="connsiteX1" fmla="*/ 8666329 w 9043916"/>
              <a:gd name="connsiteY1" fmla="*/ 2138149 h 2467970"/>
              <a:gd name="connsiteX2" fmla="*/ 8679976 w 9043916"/>
              <a:gd name="connsiteY2" fmla="*/ 322996 h 2467970"/>
              <a:gd name="connsiteX3" fmla="*/ 6482687 w 9043916"/>
              <a:gd name="connsiteY3" fmla="*/ 241110 h 2467970"/>
              <a:gd name="connsiteX4" fmla="*/ 2251881 w 9043916"/>
              <a:gd name="connsiteY4" fmla="*/ 104632 h 2467970"/>
              <a:gd name="connsiteX5" fmla="*/ 0 w 9043916"/>
              <a:gd name="connsiteY5" fmla="*/ 186519 h 2467970"/>
              <a:gd name="connsiteX6" fmla="*/ 136478 w 9043916"/>
              <a:gd name="connsiteY6" fmla="*/ 1223749 h 2467970"/>
              <a:gd name="connsiteX7" fmla="*/ 3480179 w 9043916"/>
              <a:gd name="connsiteY7" fmla="*/ 1251044 h 2467970"/>
              <a:gd name="connsiteX8" fmla="*/ 5773003 w 9043916"/>
              <a:gd name="connsiteY8" fmla="*/ 1169158 h 2467970"/>
              <a:gd name="connsiteX9" fmla="*/ 6550926 w 9043916"/>
              <a:gd name="connsiteY9" fmla="*/ 2138149 h 2467970"/>
              <a:gd name="connsiteX10" fmla="*/ 8093123 w 9043916"/>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6994478 w 9487468"/>
              <a:gd name="connsiteY0" fmla="*/ 2138149 h 2440674"/>
              <a:gd name="connsiteX1" fmla="*/ 9109881 w 9487468"/>
              <a:gd name="connsiteY1" fmla="*/ 2138149 h 2440674"/>
              <a:gd name="connsiteX2" fmla="*/ 9123528 w 9487468"/>
              <a:gd name="connsiteY2" fmla="*/ 322996 h 2440674"/>
              <a:gd name="connsiteX3" fmla="*/ 6926239 w 9487468"/>
              <a:gd name="connsiteY3" fmla="*/ 241110 h 2440674"/>
              <a:gd name="connsiteX4" fmla="*/ 2695433 w 9487468"/>
              <a:gd name="connsiteY4" fmla="*/ 104632 h 2440674"/>
              <a:gd name="connsiteX5" fmla="*/ 443552 w 9487468"/>
              <a:gd name="connsiteY5" fmla="*/ 186519 h 2440674"/>
              <a:gd name="connsiteX6" fmla="*/ 580030 w 9487468"/>
              <a:gd name="connsiteY6" fmla="*/ 1223749 h 2440674"/>
              <a:gd name="connsiteX7" fmla="*/ 3923731 w 9487468"/>
              <a:gd name="connsiteY7" fmla="*/ 1251044 h 2440674"/>
              <a:gd name="connsiteX8" fmla="*/ 6216555 w 9487468"/>
              <a:gd name="connsiteY8" fmla="*/ 1169158 h 2440674"/>
              <a:gd name="connsiteX9" fmla="*/ 6994478 w 9487468"/>
              <a:gd name="connsiteY9" fmla="*/ 2138149 h 2440674"/>
              <a:gd name="connsiteX0" fmla="*/ 6932476 w 9425466"/>
              <a:gd name="connsiteY0" fmla="*/ 2197259 h 2499784"/>
              <a:gd name="connsiteX1" fmla="*/ 9047879 w 9425466"/>
              <a:gd name="connsiteY1" fmla="*/ 2197259 h 2499784"/>
              <a:gd name="connsiteX2" fmla="*/ 9061526 w 9425466"/>
              <a:gd name="connsiteY2" fmla="*/ 382106 h 2499784"/>
              <a:gd name="connsiteX3" fmla="*/ 6864237 w 9425466"/>
              <a:gd name="connsiteY3" fmla="*/ 300220 h 2499784"/>
              <a:gd name="connsiteX4" fmla="*/ 2633431 w 9425466"/>
              <a:gd name="connsiteY4" fmla="*/ 163742 h 2499784"/>
              <a:gd name="connsiteX5" fmla="*/ 753560 w 9425466"/>
              <a:gd name="connsiteY5" fmla="*/ 186519 h 2499784"/>
              <a:gd name="connsiteX6" fmla="*/ 518028 w 9425466"/>
              <a:gd name="connsiteY6" fmla="*/ 1282859 h 2499784"/>
              <a:gd name="connsiteX7" fmla="*/ 3861729 w 9425466"/>
              <a:gd name="connsiteY7" fmla="*/ 1310154 h 2499784"/>
              <a:gd name="connsiteX8" fmla="*/ 6154553 w 9425466"/>
              <a:gd name="connsiteY8" fmla="*/ 1228268 h 2499784"/>
              <a:gd name="connsiteX9" fmla="*/ 6932476 w 9425466"/>
              <a:gd name="connsiteY9" fmla="*/ 2197259 h 2499784"/>
              <a:gd name="connsiteX0" fmla="*/ 6696944 w 9189934"/>
              <a:gd name="connsiteY0" fmla="*/ 2206557 h 2509082"/>
              <a:gd name="connsiteX1" fmla="*/ 8812347 w 9189934"/>
              <a:gd name="connsiteY1" fmla="*/ 2206557 h 2509082"/>
              <a:gd name="connsiteX2" fmla="*/ 8825994 w 9189934"/>
              <a:gd name="connsiteY2" fmla="*/ 391404 h 2509082"/>
              <a:gd name="connsiteX3" fmla="*/ 6628705 w 9189934"/>
              <a:gd name="connsiteY3" fmla="*/ 309518 h 2509082"/>
              <a:gd name="connsiteX4" fmla="*/ 2397899 w 9189934"/>
              <a:gd name="connsiteY4" fmla="*/ 173040 h 2509082"/>
              <a:gd name="connsiteX5" fmla="*/ 518028 w 9189934"/>
              <a:gd name="connsiteY5" fmla="*/ 195817 h 2509082"/>
              <a:gd name="connsiteX6" fmla="*/ 518028 w 9189934"/>
              <a:gd name="connsiteY6" fmla="*/ 1347945 h 2509082"/>
              <a:gd name="connsiteX7" fmla="*/ 3626197 w 9189934"/>
              <a:gd name="connsiteY7" fmla="*/ 1319452 h 2509082"/>
              <a:gd name="connsiteX8" fmla="*/ 5919021 w 9189934"/>
              <a:gd name="connsiteY8" fmla="*/ 1237566 h 2509082"/>
              <a:gd name="connsiteX9" fmla="*/ 6696944 w 9189934"/>
              <a:gd name="connsiteY9" fmla="*/ 2206557 h 2509082"/>
              <a:gd name="connsiteX0" fmla="*/ 6696944 w 9162888"/>
              <a:gd name="connsiteY0" fmla="*/ 2206557 h 2493675"/>
              <a:gd name="connsiteX1" fmla="*/ 8812347 w 9162888"/>
              <a:gd name="connsiteY1" fmla="*/ 2206557 h 2493675"/>
              <a:gd name="connsiteX2" fmla="*/ 8798948 w 9162888"/>
              <a:gd name="connsiteY2" fmla="*/ 483849 h 2493675"/>
              <a:gd name="connsiteX3" fmla="*/ 6628705 w 9162888"/>
              <a:gd name="connsiteY3" fmla="*/ 309518 h 2493675"/>
              <a:gd name="connsiteX4" fmla="*/ 2397899 w 9162888"/>
              <a:gd name="connsiteY4" fmla="*/ 173040 h 2493675"/>
              <a:gd name="connsiteX5" fmla="*/ 518028 w 9162888"/>
              <a:gd name="connsiteY5" fmla="*/ 195817 h 2493675"/>
              <a:gd name="connsiteX6" fmla="*/ 518028 w 9162888"/>
              <a:gd name="connsiteY6" fmla="*/ 1347945 h 2493675"/>
              <a:gd name="connsiteX7" fmla="*/ 3626197 w 9162888"/>
              <a:gd name="connsiteY7" fmla="*/ 1319452 h 2493675"/>
              <a:gd name="connsiteX8" fmla="*/ 5919021 w 9162888"/>
              <a:gd name="connsiteY8" fmla="*/ 1237566 h 2493675"/>
              <a:gd name="connsiteX9" fmla="*/ 6696944 w 9162888"/>
              <a:gd name="connsiteY9" fmla="*/ 2206557 h 2493675"/>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5775005 w 9018872"/>
              <a:gd name="connsiteY8" fmla="*/ 1225565 h 2481674"/>
              <a:gd name="connsiteX9" fmla="*/ 6552928 w 9018872"/>
              <a:gd name="connsiteY9" fmla="*/ 2194556 h 2481674"/>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6552928 w 9018872"/>
              <a:gd name="connsiteY8" fmla="*/ 2194556 h 2481674"/>
              <a:gd name="connsiteX0" fmla="*/ 6480920 w 8946864"/>
              <a:gd name="connsiteY0" fmla="*/ 2134549 h 2421667"/>
              <a:gd name="connsiteX1" fmla="*/ 8596323 w 8946864"/>
              <a:gd name="connsiteY1" fmla="*/ 2134549 h 2421667"/>
              <a:gd name="connsiteX2" fmla="*/ 8582924 w 8946864"/>
              <a:gd name="connsiteY2" fmla="*/ 411841 h 2421667"/>
              <a:gd name="connsiteX3" fmla="*/ 6412681 w 8946864"/>
              <a:gd name="connsiteY3" fmla="*/ 237510 h 2421667"/>
              <a:gd name="connsiteX4" fmla="*/ 2181875 w 8946864"/>
              <a:gd name="connsiteY4" fmla="*/ 101032 h 2421667"/>
              <a:gd name="connsiteX5" fmla="*/ 302004 w 8946864"/>
              <a:gd name="connsiteY5" fmla="*/ 123809 h 2421667"/>
              <a:gd name="connsiteX6" fmla="*/ 518028 w 8946864"/>
              <a:gd name="connsiteY6" fmla="*/ 843889 h 2421667"/>
              <a:gd name="connsiteX7" fmla="*/ 3410173 w 8946864"/>
              <a:gd name="connsiteY7" fmla="*/ 1247444 h 2421667"/>
              <a:gd name="connsiteX8" fmla="*/ 6480920 w 8946864"/>
              <a:gd name="connsiteY8" fmla="*/ 2134549 h 2421667"/>
              <a:gd name="connsiteX0" fmla="*/ 6574960 w 9040904"/>
              <a:gd name="connsiteY0" fmla="*/ 2134549 h 2421667"/>
              <a:gd name="connsiteX1" fmla="*/ 8690363 w 9040904"/>
              <a:gd name="connsiteY1" fmla="*/ 2134549 h 2421667"/>
              <a:gd name="connsiteX2" fmla="*/ 8676964 w 9040904"/>
              <a:gd name="connsiteY2" fmla="*/ 411841 h 2421667"/>
              <a:gd name="connsiteX3" fmla="*/ 6506721 w 9040904"/>
              <a:gd name="connsiteY3" fmla="*/ 237510 h 2421667"/>
              <a:gd name="connsiteX4" fmla="*/ 2275915 w 9040904"/>
              <a:gd name="connsiteY4" fmla="*/ 101032 h 2421667"/>
              <a:gd name="connsiteX5" fmla="*/ 396044 w 9040904"/>
              <a:gd name="connsiteY5" fmla="*/ 123809 h 2421667"/>
              <a:gd name="connsiteX6" fmla="*/ 612068 w 9040904"/>
              <a:gd name="connsiteY6" fmla="*/ 843889 h 2421667"/>
              <a:gd name="connsiteX7" fmla="*/ 4068452 w 9040904"/>
              <a:gd name="connsiteY7" fmla="*/ 1131921 h 2421667"/>
              <a:gd name="connsiteX8" fmla="*/ 6574960 w 9040904"/>
              <a:gd name="connsiteY8" fmla="*/ 2134549 h 242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0904" h="2421667">
                <a:moveTo>
                  <a:pt x="6574960" y="2134549"/>
                </a:moveTo>
                <a:cubicBezTo>
                  <a:pt x="7345279" y="2301654"/>
                  <a:pt x="8340029" y="2421667"/>
                  <a:pt x="8690363" y="2134549"/>
                </a:cubicBezTo>
                <a:cubicBezTo>
                  <a:pt x="9040697" y="1847431"/>
                  <a:pt x="9040904" y="728014"/>
                  <a:pt x="8676964" y="411841"/>
                </a:cubicBezTo>
                <a:cubicBezTo>
                  <a:pt x="8313024" y="95668"/>
                  <a:pt x="7578070" y="273904"/>
                  <a:pt x="6506721" y="237510"/>
                </a:cubicBezTo>
                <a:lnTo>
                  <a:pt x="2275915" y="101032"/>
                </a:lnTo>
                <a:cubicBezTo>
                  <a:pt x="1195467" y="91934"/>
                  <a:pt x="673352" y="0"/>
                  <a:pt x="396044" y="123809"/>
                </a:cubicBezTo>
                <a:cubicBezTo>
                  <a:pt x="118736" y="247618"/>
                  <a:pt x="0" y="675870"/>
                  <a:pt x="612068" y="843889"/>
                </a:cubicBezTo>
                <a:cubicBezTo>
                  <a:pt x="1224136" y="1011908"/>
                  <a:pt x="3074637" y="916811"/>
                  <a:pt x="4068452" y="1131921"/>
                </a:cubicBezTo>
                <a:cubicBezTo>
                  <a:pt x="5062267" y="1347031"/>
                  <a:pt x="5804642" y="1967444"/>
                  <a:pt x="6574960" y="2134549"/>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23495" y="165065"/>
            <a:ext cx="8917694" cy="3084455"/>
          </a:xfrm>
          <a:custGeom>
            <a:avLst/>
            <a:gdLst>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434687"/>
              <a:gd name="connsiteX1" fmla="*/ 136478 w 8827827"/>
              <a:gd name="connsiteY1" fmla="*/ 2229134 h 3434687"/>
              <a:gd name="connsiteX2" fmla="*/ 0 w 8827827"/>
              <a:gd name="connsiteY2" fmla="*/ 3020704 h 3434687"/>
              <a:gd name="connsiteX3" fmla="*/ 559559 w 8827827"/>
              <a:gd name="connsiteY3" fmla="*/ 3375546 h 3434687"/>
              <a:gd name="connsiteX4" fmla="*/ 4230806 w 8827827"/>
              <a:gd name="connsiteY4" fmla="*/ 3334603 h 3434687"/>
              <a:gd name="connsiteX5" fmla="*/ 5841242 w 8827827"/>
              <a:gd name="connsiteY5" fmla="*/ 2775044 h 3434687"/>
              <a:gd name="connsiteX6" fmla="*/ 6414448 w 8827827"/>
              <a:gd name="connsiteY6" fmla="*/ 2338316 h 3434687"/>
              <a:gd name="connsiteX7" fmla="*/ 8461612 w 8827827"/>
              <a:gd name="connsiteY7" fmla="*/ 2351964 h 3434687"/>
              <a:gd name="connsiteX8" fmla="*/ 8611738 w 8827827"/>
              <a:gd name="connsiteY8" fmla="*/ 1410268 h 3434687"/>
              <a:gd name="connsiteX9" fmla="*/ 8352430 w 8827827"/>
              <a:gd name="connsiteY9" fmla="*/ 195618 h 3434687"/>
              <a:gd name="connsiteX10" fmla="*/ 6155141 w 8827827"/>
              <a:gd name="connsiteY10" fmla="*/ 236561 h 3434687"/>
              <a:gd name="connsiteX11" fmla="*/ 5895833 w 8827827"/>
              <a:gd name="connsiteY11" fmla="*/ 1478507 h 3434687"/>
              <a:gd name="connsiteX12" fmla="*/ 5431809 w 8827827"/>
              <a:gd name="connsiteY12" fmla="*/ 2092656 h 3434687"/>
              <a:gd name="connsiteX13" fmla="*/ 2879678 w 8827827"/>
              <a:gd name="connsiteY13" fmla="*/ 2201838 h 3434687"/>
              <a:gd name="connsiteX0" fmla="*/ 3025253 w 8973402"/>
              <a:gd name="connsiteY0" fmla="*/ 2201838 h 3434687"/>
              <a:gd name="connsiteX1" fmla="*/ 282053 w 8973402"/>
              <a:gd name="connsiteY1" fmla="*/ 2229134 h 3434687"/>
              <a:gd name="connsiteX2" fmla="*/ 145575 w 8973402"/>
              <a:gd name="connsiteY2" fmla="*/ 3020704 h 3434687"/>
              <a:gd name="connsiteX3" fmla="*/ 705134 w 8973402"/>
              <a:gd name="connsiteY3" fmla="*/ 3375546 h 3434687"/>
              <a:gd name="connsiteX4" fmla="*/ 4376381 w 8973402"/>
              <a:gd name="connsiteY4" fmla="*/ 3334603 h 3434687"/>
              <a:gd name="connsiteX5" fmla="*/ 5986817 w 8973402"/>
              <a:gd name="connsiteY5" fmla="*/ 2775044 h 3434687"/>
              <a:gd name="connsiteX6" fmla="*/ 6560023 w 8973402"/>
              <a:gd name="connsiteY6" fmla="*/ 2338316 h 3434687"/>
              <a:gd name="connsiteX7" fmla="*/ 8607187 w 8973402"/>
              <a:gd name="connsiteY7" fmla="*/ 2351964 h 3434687"/>
              <a:gd name="connsiteX8" fmla="*/ 8757313 w 8973402"/>
              <a:gd name="connsiteY8" fmla="*/ 1410268 h 3434687"/>
              <a:gd name="connsiteX9" fmla="*/ 8498005 w 8973402"/>
              <a:gd name="connsiteY9" fmla="*/ 195618 h 3434687"/>
              <a:gd name="connsiteX10" fmla="*/ 6300716 w 8973402"/>
              <a:gd name="connsiteY10" fmla="*/ 236561 h 3434687"/>
              <a:gd name="connsiteX11" fmla="*/ 6041408 w 8973402"/>
              <a:gd name="connsiteY11" fmla="*/ 1478507 h 3434687"/>
              <a:gd name="connsiteX12" fmla="*/ 5577384 w 8973402"/>
              <a:gd name="connsiteY12" fmla="*/ 2092656 h 3434687"/>
              <a:gd name="connsiteX13" fmla="*/ 3025253 w 8973402"/>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194492 w 9167202"/>
              <a:gd name="connsiteY0" fmla="*/ 2419893 h 3434687"/>
              <a:gd name="connsiteX1" fmla="*/ 475853 w 9167202"/>
              <a:gd name="connsiteY1" fmla="*/ 2229134 h 3434687"/>
              <a:gd name="connsiteX2" fmla="*/ 339375 w 9167202"/>
              <a:gd name="connsiteY2" fmla="*/ 3020704 h 3434687"/>
              <a:gd name="connsiteX3" fmla="*/ 898934 w 9167202"/>
              <a:gd name="connsiteY3" fmla="*/ 3375546 h 3434687"/>
              <a:gd name="connsiteX4" fmla="*/ 4570181 w 9167202"/>
              <a:gd name="connsiteY4" fmla="*/ 3334603 h 3434687"/>
              <a:gd name="connsiteX5" fmla="*/ 6180617 w 9167202"/>
              <a:gd name="connsiteY5" fmla="*/ 2775044 h 3434687"/>
              <a:gd name="connsiteX6" fmla="*/ 6753823 w 9167202"/>
              <a:gd name="connsiteY6" fmla="*/ 2338316 h 3434687"/>
              <a:gd name="connsiteX7" fmla="*/ 8800987 w 9167202"/>
              <a:gd name="connsiteY7" fmla="*/ 2351964 h 3434687"/>
              <a:gd name="connsiteX8" fmla="*/ 8951113 w 9167202"/>
              <a:gd name="connsiteY8" fmla="*/ 1410268 h 3434687"/>
              <a:gd name="connsiteX9" fmla="*/ 8691805 w 9167202"/>
              <a:gd name="connsiteY9" fmla="*/ 195618 h 3434687"/>
              <a:gd name="connsiteX10" fmla="*/ 6494516 w 9167202"/>
              <a:gd name="connsiteY10" fmla="*/ 236561 h 3434687"/>
              <a:gd name="connsiteX11" fmla="*/ 6235208 w 9167202"/>
              <a:gd name="connsiteY11" fmla="*/ 1478507 h 3434687"/>
              <a:gd name="connsiteX12" fmla="*/ 5771184 w 9167202"/>
              <a:gd name="connsiteY12" fmla="*/ 2092656 h 3434687"/>
              <a:gd name="connsiteX13" fmla="*/ 3194492 w 9167202"/>
              <a:gd name="connsiteY13" fmla="*/ 2419893 h 3434687"/>
              <a:gd name="connsiteX0" fmla="*/ 3101232 w 9073942"/>
              <a:gd name="connsiteY0" fmla="*/ 2419893 h 3559791"/>
              <a:gd name="connsiteX1" fmla="*/ 382593 w 9073942"/>
              <a:gd name="connsiteY1" fmla="*/ 2229134 h 3559791"/>
              <a:gd name="connsiteX2" fmla="*/ 805674 w 9073942"/>
              <a:gd name="connsiteY2" fmla="*/ 3375546 h 3559791"/>
              <a:gd name="connsiteX3" fmla="*/ 4476921 w 9073942"/>
              <a:gd name="connsiteY3" fmla="*/ 3334603 h 3559791"/>
              <a:gd name="connsiteX4" fmla="*/ 6087357 w 9073942"/>
              <a:gd name="connsiteY4" fmla="*/ 2775044 h 3559791"/>
              <a:gd name="connsiteX5" fmla="*/ 6660563 w 9073942"/>
              <a:gd name="connsiteY5" fmla="*/ 2338316 h 3559791"/>
              <a:gd name="connsiteX6" fmla="*/ 8707727 w 9073942"/>
              <a:gd name="connsiteY6" fmla="*/ 2351964 h 3559791"/>
              <a:gd name="connsiteX7" fmla="*/ 8857853 w 9073942"/>
              <a:gd name="connsiteY7" fmla="*/ 1410268 h 3559791"/>
              <a:gd name="connsiteX8" fmla="*/ 8598545 w 9073942"/>
              <a:gd name="connsiteY8" fmla="*/ 195618 h 3559791"/>
              <a:gd name="connsiteX9" fmla="*/ 6401256 w 9073942"/>
              <a:gd name="connsiteY9" fmla="*/ 236561 h 3559791"/>
              <a:gd name="connsiteX10" fmla="*/ 6141948 w 9073942"/>
              <a:gd name="connsiteY10" fmla="*/ 1478507 h 3559791"/>
              <a:gd name="connsiteX11" fmla="*/ 5677924 w 9073942"/>
              <a:gd name="connsiteY11" fmla="*/ 2092656 h 3559791"/>
              <a:gd name="connsiteX12" fmla="*/ 3101232 w 9073942"/>
              <a:gd name="connsiteY12" fmla="*/ 2419893 h 3559791"/>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033015 w 9019600"/>
              <a:gd name="connsiteY4" fmla="*/ 2775044 h 3514988"/>
              <a:gd name="connsiteX5" fmla="*/ 6606221 w 9019600"/>
              <a:gd name="connsiteY5" fmla="*/ 2338316 h 3514988"/>
              <a:gd name="connsiteX6" fmla="*/ 8653385 w 9019600"/>
              <a:gd name="connsiteY6" fmla="*/ 2351964 h 3514988"/>
              <a:gd name="connsiteX7" fmla="*/ 8803511 w 9019600"/>
              <a:gd name="connsiteY7" fmla="*/ 1410268 h 3514988"/>
              <a:gd name="connsiteX8" fmla="*/ 8544203 w 9019600"/>
              <a:gd name="connsiteY8" fmla="*/ 195618 h 3514988"/>
              <a:gd name="connsiteX9" fmla="*/ 6346914 w 9019600"/>
              <a:gd name="connsiteY9" fmla="*/ 236561 h 3514988"/>
              <a:gd name="connsiteX10" fmla="*/ 6087606 w 9019600"/>
              <a:gd name="connsiteY10" fmla="*/ 1478507 h 3514988"/>
              <a:gd name="connsiteX11" fmla="*/ 5623582 w 9019600"/>
              <a:gd name="connsiteY11" fmla="*/ 2092656 h 3514988"/>
              <a:gd name="connsiteX12" fmla="*/ 3046890 w 9019600"/>
              <a:gd name="connsiteY12" fmla="*/ 2419893 h 3514988"/>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606221 w 9019600"/>
              <a:gd name="connsiteY4" fmla="*/ 2338316 h 3514988"/>
              <a:gd name="connsiteX5" fmla="*/ 8653385 w 9019600"/>
              <a:gd name="connsiteY5" fmla="*/ 2351964 h 3514988"/>
              <a:gd name="connsiteX6" fmla="*/ 8803511 w 9019600"/>
              <a:gd name="connsiteY6" fmla="*/ 1410268 h 3514988"/>
              <a:gd name="connsiteX7" fmla="*/ 8544203 w 9019600"/>
              <a:gd name="connsiteY7" fmla="*/ 195618 h 3514988"/>
              <a:gd name="connsiteX8" fmla="*/ 6346914 w 9019600"/>
              <a:gd name="connsiteY8" fmla="*/ 236561 h 3514988"/>
              <a:gd name="connsiteX9" fmla="*/ 6087606 w 9019600"/>
              <a:gd name="connsiteY9" fmla="*/ 1478507 h 3514988"/>
              <a:gd name="connsiteX10" fmla="*/ 5623582 w 9019600"/>
              <a:gd name="connsiteY10" fmla="*/ 2092656 h 3514988"/>
              <a:gd name="connsiteX11" fmla="*/ 3046890 w 9019600"/>
              <a:gd name="connsiteY11" fmla="*/ 2419893 h 3514988"/>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6087606 w 8976382"/>
              <a:gd name="connsiteY8" fmla="*/ 1635456 h 3671937"/>
              <a:gd name="connsiteX9" fmla="*/ 5623582 w 8976382"/>
              <a:gd name="connsiteY9" fmla="*/ 2249605 h 3671937"/>
              <a:gd name="connsiteX10" fmla="*/ 3046890 w 8976382"/>
              <a:gd name="connsiteY10"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51218 h 3646313"/>
              <a:gd name="connsiteX1" fmla="*/ 382593 w 8976382"/>
              <a:gd name="connsiteY1" fmla="*/ 2629279 h 3646313"/>
              <a:gd name="connsiteX2" fmla="*/ 751332 w 8976382"/>
              <a:gd name="connsiteY2" fmla="*/ 3506871 h 3646313"/>
              <a:gd name="connsiteX3" fmla="*/ 4422579 w 8976382"/>
              <a:gd name="connsiteY3" fmla="*/ 3465928 h 3646313"/>
              <a:gd name="connsiteX4" fmla="*/ 6606221 w 8976382"/>
              <a:gd name="connsiteY4" fmla="*/ 2469641 h 3646313"/>
              <a:gd name="connsiteX5" fmla="*/ 8653385 w 8976382"/>
              <a:gd name="connsiteY5" fmla="*/ 2483289 h 3646313"/>
              <a:gd name="connsiteX6" fmla="*/ 8544203 w 8976382"/>
              <a:gd name="connsiteY6" fmla="*/ 326943 h 3646313"/>
              <a:gd name="connsiteX7" fmla="*/ 6287249 w 8976382"/>
              <a:gd name="connsiteY7" fmla="*/ 521632 h 3646313"/>
              <a:gd name="connsiteX8" fmla="*/ 5623582 w 8976382"/>
              <a:gd name="connsiteY8" fmla="*/ 2223981 h 3646313"/>
              <a:gd name="connsiteX9" fmla="*/ 3046890 w 8976382"/>
              <a:gd name="connsiteY9" fmla="*/ 2551218 h 3646313"/>
              <a:gd name="connsiteX0" fmla="*/ 3046890 w 8928246"/>
              <a:gd name="connsiteY0" fmla="*/ 2523509 h 3618604"/>
              <a:gd name="connsiteX1" fmla="*/ 382593 w 8928246"/>
              <a:gd name="connsiteY1" fmla="*/ 2601570 h 3618604"/>
              <a:gd name="connsiteX2" fmla="*/ 751332 w 8928246"/>
              <a:gd name="connsiteY2" fmla="*/ 3479162 h 3618604"/>
              <a:gd name="connsiteX3" fmla="*/ 4422579 w 8928246"/>
              <a:gd name="connsiteY3" fmla="*/ 3438219 h 3618604"/>
              <a:gd name="connsiteX4" fmla="*/ 6606221 w 8928246"/>
              <a:gd name="connsiteY4" fmla="*/ 2441932 h 3618604"/>
              <a:gd name="connsiteX5" fmla="*/ 8591505 w 8928246"/>
              <a:gd name="connsiteY5" fmla="*/ 2289326 h 3618604"/>
              <a:gd name="connsiteX6" fmla="*/ 8544203 w 8928246"/>
              <a:gd name="connsiteY6" fmla="*/ 299234 h 3618604"/>
              <a:gd name="connsiteX7" fmla="*/ 6287249 w 8928246"/>
              <a:gd name="connsiteY7" fmla="*/ 493923 h 3618604"/>
              <a:gd name="connsiteX8" fmla="*/ 5623582 w 8928246"/>
              <a:gd name="connsiteY8" fmla="*/ 2196272 h 3618604"/>
              <a:gd name="connsiteX9" fmla="*/ 3046890 w 8928246"/>
              <a:gd name="connsiteY9" fmla="*/ 2523509 h 3618604"/>
              <a:gd name="connsiteX0" fmla="*/ 3046890 w 8928246"/>
              <a:gd name="connsiteY0" fmla="*/ 2523509 h 3609264"/>
              <a:gd name="connsiteX1" fmla="*/ 382593 w 8928246"/>
              <a:gd name="connsiteY1" fmla="*/ 2601570 h 3609264"/>
              <a:gd name="connsiteX2" fmla="*/ 751332 w 8928246"/>
              <a:gd name="connsiteY2" fmla="*/ 3479162 h 3609264"/>
              <a:gd name="connsiteX3" fmla="*/ 4415041 w 8928246"/>
              <a:gd name="connsiteY3" fmla="*/ 3382181 h 3609264"/>
              <a:gd name="connsiteX4" fmla="*/ 6606221 w 8928246"/>
              <a:gd name="connsiteY4" fmla="*/ 2441932 h 3609264"/>
              <a:gd name="connsiteX5" fmla="*/ 8591505 w 8928246"/>
              <a:gd name="connsiteY5" fmla="*/ 2289326 h 3609264"/>
              <a:gd name="connsiteX6" fmla="*/ 8544203 w 8928246"/>
              <a:gd name="connsiteY6" fmla="*/ 299234 h 3609264"/>
              <a:gd name="connsiteX7" fmla="*/ 6287249 w 8928246"/>
              <a:gd name="connsiteY7" fmla="*/ 493923 h 3609264"/>
              <a:gd name="connsiteX8" fmla="*/ 5623582 w 8928246"/>
              <a:gd name="connsiteY8" fmla="*/ 2196272 h 3609264"/>
              <a:gd name="connsiteX9" fmla="*/ 3046890 w 8928246"/>
              <a:gd name="connsiteY9" fmla="*/ 2523509 h 3609264"/>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613030 w 8917694"/>
              <a:gd name="connsiteY8" fmla="*/ 2196272 h 3538889"/>
              <a:gd name="connsiteX9" fmla="*/ 3036338 w 8917694"/>
              <a:gd name="connsiteY9" fmla="*/ 2523509 h 3538889"/>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484609 w 8917694"/>
              <a:gd name="connsiteY8" fmla="*/ 1977082 h 3538889"/>
              <a:gd name="connsiteX9" fmla="*/ 3036338 w 8917694"/>
              <a:gd name="connsiteY9" fmla="*/ 2523509 h 3538889"/>
              <a:gd name="connsiteX0" fmla="*/ 3036338 w 8917694"/>
              <a:gd name="connsiteY0" fmla="*/ 2523509 h 3486262"/>
              <a:gd name="connsiteX1" fmla="*/ 372041 w 8917694"/>
              <a:gd name="connsiteY1" fmla="*/ 2601570 h 3486262"/>
              <a:gd name="connsiteX2" fmla="*/ 804089 w 8917694"/>
              <a:gd name="connsiteY2" fmla="*/ 3382181 h 3486262"/>
              <a:gd name="connsiteX3" fmla="*/ 4404489 w 8917694"/>
              <a:gd name="connsiteY3" fmla="*/ 3226059 h 3486262"/>
              <a:gd name="connsiteX4" fmla="*/ 6595669 w 8917694"/>
              <a:gd name="connsiteY4" fmla="*/ 2441932 h 3486262"/>
              <a:gd name="connsiteX5" fmla="*/ 8580953 w 8917694"/>
              <a:gd name="connsiteY5" fmla="*/ 2289326 h 3486262"/>
              <a:gd name="connsiteX6" fmla="*/ 8533651 w 8917694"/>
              <a:gd name="connsiteY6" fmla="*/ 299234 h 3486262"/>
              <a:gd name="connsiteX7" fmla="*/ 6276697 w 8917694"/>
              <a:gd name="connsiteY7" fmla="*/ 493923 h 3486262"/>
              <a:gd name="connsiteX8" fmla="*/ 5484609 w 8917694"/>
              <a:gd name="connsiteY8" fmla="*/ 1977082 h 3486262"/>
              <a:gd name="connsiteX9" fmla="*/ 3036338 w 8917694"/>
              <a:gd name="connsiteY9" fmla="*/ 2523509 h 3486262"/>
              <a:gd name="connsiteX0" fmla="*/ 3036338 w 8917694"/>
              <a:gd name="connsiteY0" fmla="*/ 2523509 h 3343737"/>
              <a:gd name="connsiteX1" fmla="*/ 372041 w 8917694"/>
              <a:gd name="connsiteY1" fmla="*/ 2601570 h 3343737"/>
              <a:gd name="connsiteX2" fmla="*/ 804089 w 8917694"/>
              <a:gd name="connsiteY2" fmla="*/ 3147998 h 3343737"/>
              <a:gd name="connsiteX3" fmla="*/ 4404489 w 8917694"/>
              <a:gd name="connsiteY3" fmla="*/ 3226059 h 3343737"/>
              <a:gd name="connsiteX4" fmla="*/ 6595669 w 8917694"/>
              <a:gd name="connsiteY4" fmla="*/ 2441932 h 3343737"/>
              <a:gd name="connsiteX5" fmla="*/ 8580953 w 8917694"/>
              <a:gd name="connsiteY5" fmla="*/ 2289326 h 3343737"/>
              <a:gd name="connsiteX6" fmla="*/ 8533651 w 8917694"/>
              <a:gd name="connsiteY6" fmla="*/ 299234 h 3343737"/>
              <a:gd name="connsiteX7" fmla="*/ 6276697 w 8917694"/>
              <a:gd name="connsiteY7" fmla="*/ 493923 h 3343737"/>
              <a:gd name="connsiteX8" fmla="*/ 5484609 w 8917694"/>
              <a:gd name="connsiteY8" fmla="*/ 1977082 h 3343737"/>
              <a:gd name="connsiteX9" fmla="*/ 3036338 w 8917694"/>
              <a:gd name="connsiteY9" fmla="*/ 2523509 h 33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694" h="3343737">
                <a:moveTo>
                  <a:pt x="3036338" y="2523509"/>
                </a:moveTo>
                <a:cubicBezTo>
                  <a:pt x="2150746" y="2518033"/>
                  <a:pt x="744082" y="2497489"/>
                  <a:pt x="372041" y="2601570"/>
                </a:cubicBezTo>
                <a:cubicBezTo>
                  <a:pt x="0" y="2705651"/>
                  <a:pt x="132014" y="3043917"/>
                  <a:pt x="804089" y="3147998"/>
                </a:cubicBezTo>
                <a:cubicBezTo>
                  <a:pt x="1476164" y="3252079"/>
                  <a:pt x="3439226" y="3343737"/>
                  <a:pt x="4404489" y="3226059"/>
                </a:cubicBezTo>
                <a:cubicBezTo>
                  <a:pt x="5369752" y="3108381"/>
                  <a:pt x="5899592" y="2598054"/>
                  <a:pt x="6595669" y="2441932"/>
                </a:cubicBezTo>
                <a:cubicBezTo>
                  <a:pt x="7291746" y="2285810"/>
                  <a:pt x="8257956" y="2646442"/>
                  <a:pt x="8580953" y="2289326"/>
                </a:cubicBezTo>
                <a:cubicBezTo>
                  <a:pt x="8903950" y="1932210"/>
                  <a:pt x="8917694" y="598468"/>
                  <a:pt x="8533651" y="299234"/>
                </a:cubicBezTo>
                <a:cubicBezTo>
                  <a:pt x="8149608" y="0"/>
                  <a:pt x="6784871" y="214282"/>
                  <a:pt x="6276697" y="493923"/>
                </a:cubicBezTo>
                <a:cubicBezTo>
                  <a:pt x="5768523" y="773564"/>
                  <a:pt x="6024669" y="1638818"/>
                  <a:pt x="5484609" y="1977082"/>
                </a:cubicBezTo>
                <a:cubicBezTo>
                  <a:pt x="4944549" y="2315346"/>
                  <a:pt x="3912427" y="2528926"/>
                  <a:pt x="3036338" y="2523509"/>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smtClean="0"/>
              <a:t>Vertex sampling</a:t>
            </a:r>
            <a:endParaRPr lang="en-US" dirty="0"/>
          </a:p>
        </p:txBody>
      </p:sp>
      <p:sp>
        <p:nvSpPr>
          <p:cNvPr id="3" name="Zástupný symbol pro obsah 2"/>
          <p:cNvSpPr>
            <a:spLocks noGrp="1"/>
          </p:cNvSpPr>
          <p:nvPr>
            <p:ph idx="1"/>
          </p:nvPr>
        </p:nvSpPr>
        <p:spPr/>
        <p:txBody>
          <a:bodyPr/>
          <a:lstStyle/>
          <a:p>
            <a:r>
              <a:rPr lang="en-US" b="1" dirty="0" smtClean="0"/>
              <a:t>Importance sampling</a:t>
            </a:r>
            <a:r>
              <a:rPr lang="en-US" dirty="0" smtClean="0"/>
              <a:t> principle</a:t>
            </a:r>
          </a:p>
          <a:p>
            <a:pPr>
              <a:buNone/>
            </a:pPr>
            <a:endParaRPr lang="en-US" dirty="0" smtClean="0"/>
          </a:p>
          <a:p>
            <a:pPr marL="457200" indent="-457200">
              <a:buFont typeface="+mj-lt"/>
              <a:buAutoNum type="arabicPeriod"/>
            </a:pPr>
            <a:r>
              <a:rPr lang="en-US" dirty="0" smtClean="0"/>
              <a:t>Sample from an a priori </a:t>
            </a:r>
            <a:r>
              <a:rPr lang="en-US" dirty="0" err="1" smtClean="0"/>
              <a:t>distrib</a:t>
            </a:r>
            <a:r>
              <a:rPr lang="en-US" dirty="0" smtClean="0"/>
              <a:t>.</a:t>
            </a:r>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buFont typeface="+mj-lt"/>
              <a:buAutoNum type="arabicPeriod"/>
            </a:pPr>
            <a:r>
              <a:rPr lang="en-US" dirty="0" smtClean="0"/>
              <a:t>Sample direction from an existing vertex</a:t>
            </a:r>
          </a:p>
          <a:p>
            <a:pPr marL="457200" indent="-457200">
              <a:buFont typeface="+mj-lt"/>
              <a:buAutoNum type="arabicPeriod"/>
            </a:pPr>
            <a:endParaRPr lang="en-US" dirty="0" smtClean="0"/>
          </a:p>
          <a:p>
            <a:pPr marL="457200" indent="-457200">
              <a:buFont typeface="+mj-lt"/>
              <a:buAutoNum type="arabicPeriod"/>
            </a:pPr>
            <a:r>
              <a:rPr lang="en-US" dirty="0" smtClean="0"/>
              <a:t>Connect sub-paths</a:t>
            </a:r>
          </a:p>
        </p:txBody>
      </p:sp>
      <p:grpSp>
        <p:nvGrpSpPr>
          <p:cNvPr id="5" name="Skupina 6" descr="CornellBox - a priori distrib"/>
          <p:cNvGrpSpPr/>
          <p:nvPr/>
        </p:nvGrpSpPr>
        <p:grpSpPr>
          <a:xfrm>
            <a:off x="6693106" y="47667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8" name="Volný tvar 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Elipsa 32"/>
          <p:cNvSpPr/>
          <p:nvPr/>
        </p:nvSpPr>
        <p:spPr>
          <a:xfrm>
            <a:off x="7380312" y="712792"/>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44"/>
          <p:cNvGrpSpPr/>
          <p:nvPr/>
        </p:nvGrpSpPr>
        <p:grpSpPr>
          <a:xfrm>
            <a:off x="6693106" y="2636912"/>
            <a:ext cx="1695318" cy="1872208"/>
            <a:chOff x="6693106" y="2636912"/>
            <a:chExt cx="1695318" cy="1872208"/>
          </a:xfrm>
        </p:grpSpPr>
        <p:grpSp>
          <p:nvGrpSpPr>
            <p:cNvPr id="7" name="Skupina 13"/>
            <p:cNvGrpSpPr/>
            <p:nvPr/>
          </p:nvGrpSpPr>
          <p:grpSpPr>
            <a:xfrm>
              <a:off x="6693106" y="263691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15" name="Volný tvar 1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14" name="Skupina 52"/>
          <p:cNvGrpSpPr/>
          <p:nvPr/>
        </p:nvGrpSpPr>
        <p:grpSpPr>
          <a:xfrm>
            <a:off x="6732240" y="4797152"/>
            <a:ext cx="1695318" cy="1872208"/>
            <a:chOff x="6732240" y="4797152"/>
            <a:chExt cx="1695318" cy="1872208"/>
          </a:xfrm>
        </p:grpSpPr>
        <p:grpSp>
          <p:nvGrpSpPr>
            <p:cNvPr id="21" name="Skupina 20"/>
            <p:cNvGrpSpPr/>
            <p:nvPr/>
          </p:nvGrpSpPr>
          <p:grpSpPr>
            <a:xfrm>
              <a:off x="6732240" y="479715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Elipsa 45"/>
            <p:cNvSpPr/>
            <p:nvPr/>
          </p:nvSpPr>
          <p:spPr>
            <a:xfrm>
              <a:off x="7668344" y="6381328"/>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Elipsa 46"/>
            <p:cNvSpPr/>
            <p:nvPr/>
          </p:nvSpPr>
          <p:spPr>
            <a:xfrm rot="5400000">
              <a:off x="6876256" y="5445224"/>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49" name="Přímá spojovací čára 48"/>
          <p:cNvCxnSpPr/>
          <p:nvPr/>
        </p:nvCxnSpPr>
        <p:spPr>
          <a:xfrm>
            <a:off x="6958052" y="5471202"/>
            <a:ext cx="784727" cy="927022"/>
          </a:xfrm>
          <a:prstGeom prst="line">
            <a:avLst/>
          </a:prstGeom>
          <a:ln w="12700">
            <a:solidFill>
              <a:schemeClr val="accent2"/>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sp>
        <p:nvSpPr>
          <p:cNvPr id="51" name="TextovéPole 50"/>
          <p:cNvSpPr txBox="1"/>
          <p:nvPr/>
        </p:nvSpPr>
        <p:spPr>
          <a:xfrm>
            <a:off x="7308304" y="766445"/>
            <a:ext cx="1122423"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emission</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sp>
        <p:nvSpPr>
          <p:cNvPr id="52" name="TextovéPole 51"/>
          <p:cNvSpPr txBox="1"/>
          <p:nvPr/>
        </p:nvSpPr>
        <p:spPr>
          <a:xfrm>
            <a:off x="7308304" y="5373216"/>
            <a:ext cx="1481496"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high </a:t>
            </a:r>
            <a:r>
              <a:rPr lang="en-US" dirty="0" err="1" smtClean="0">
                <a:effectLst>
                  <a:outerShdw blurRad="38100" dist="38100" dir="2700000" algn="tl">
                    <a:srgbClr val="000000">
                      <a:alpha val="43137"/>
                    </a:srgbClr>
                  </a:outerShdw>
                </a:effectLst>
                <a:latin typeface="+mn-lt"/>
              </a:rPr>
              <a:t>thruput</a:t>
            </a:r>
            <a:endParaRPr lang="en-US" dirty="0" smtClean="0">
              <a:effectLst>
                <a:outerShdw blurRad="38100" dist="38100" dir="2700000" algn="tl">
                  <a:srgbClr val="000000">
                    <a:alpha val="43137"/>
                  </a:srgbClr>
                </a:outerShdw>
              </a:effectLst>
              <a:latin typeface="+mn-lt"/>
            </a:endParaRPr>
          </a:p>
          <a:p>
            <a:r>
              <a:rPr lang="en-US" dirty="0" smtClean="0">
                <a:effectLst>
                  <a:outerShdw blurRad="38100" dist="38100" dir="2700000" algn="tl">
                    <a:srgbClr val="000000">
                      <a:alpha val="43137"/>
                    </a:srgbClr>
                  </a:outerShdw>
                </a:effectLst>
                <a:latin typeface="+mn-lt"/>
              </a:rPr>
              <a:t>connections</a:t>
            </a:r>
            <a:endParaRPr lang="cs-CZ" dirty="0" smtClean="0">
              <a:effectLst>
                <a:outerShdw blurRad="38100" dist="38100" dir="2700000" algn="tl">
                  <a:srgbClr val="000000">
                    <a:alpha val="43137"/>
                  </a:srgbClr>
                </a:outerShdw>
              </a:effectLst>
              <a:latin typeface="+mn-lt"/>
            </a:endParaRPr>
          </a:p>
        </p:txBody>
      </p:sp>
      <p:sp>
        <p:nvSpPr>
          <p:cNvPr id="48" name="Zástupný symbol pro zápatí 47"/>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070485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down)">
                                      <p:cBhvr>
                                        <p:cTn id="62" dur="500"/>
                                        <p:tgtEl>
                                          <p:spTgt spid="49"/>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33" grpId="0" animBg="1"/>
      <p:bldP spid="35" grpId="0" animBg="1"/>
      <p:bldP spid="43" grpId="0" animBg="1"/>
      <p:bldP spid="50" grpId="0"/>
      <p:bldP spid="51" grpId="0"/>
      <p:bldP spid="5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Skupina 44"/>
          <p:cNvGrpSpPr/>
          <p:nvPr/>
        </p:nvGrpSpPr>
        <p:grpSpPr>
          <a:xfrm>
            <a:off x="72194" y="2394129"/>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4"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grpSp>
      <p:sp>
        <p:nvSpPr>
          <p:cNvPr id="2" name="Nadpis 1"/>
          <p:cNvSpPr>
            <a:spLocks noGrp="1"/>
          </p:cNvSpPr>
          <p:nvPr>
            <p:ph type="title"/>
          </p:nvPr>
        </p:nvSpPr>
        <p:spPr/>
        <p:txBody>
          <a:bodyPr/>
          <a:lstStyle/>
          <a:p>
            <a:r>
              <a:rPr lang="en-US" dirty="0" smtClean="0"/>
              <a:t>Vertex sampling</a:t>
            </a:r>
            <a:endParaRPr lang="en-US" dirty="0"/>
          </a:p>
        </p:txBody>
      </p:sp>
      <p:sp>
        <p:nvSpPr>
          <p:cNvPr id="3" name="Zástupný symbol pro obsah 2"/>
          <p:cNvSpPr>
            <a:spLocks noGrp="1"/>
          </p:cNvSpPr>
          <p:nvPr>
            <p:ph idx="1"/>
          </p:nvPr>
        </p:nvSpPr>
        <p:spPr>
          <a:xfrm>
            <a:off x="457200" y="1600201"/>
            <a:ext cx="8229600" cy="2908920"/>
          </a:xfrm>
        </p:spPr>
        <p:txBody>
          <a:bodyPr/>
          <a:lstStyle/>
          <a:p>
            <a:pPr>
              <a:buNone/>
            </a:pPr>
            <a:r>
              <a:rPr lang="en-US" b="1" dirty="0" smtClean="0"/>
              <a:t> </a:t>
            </a:r>
            <a:endParaRPr lang="en-US" dirty="0" smtClean="0"/>
          </a:p>
          <a:p>
            <a:pPr>
              <a:buNone/>
            </a:pPr>
            <a:endParaRPr lang="en-US" dirty="0" smtClean="0"/>
          </a:p>
          <a:p>
            <a:pPr marL="457200" indent="-457200">
              <a:buFont typeface="+mj-lt"/>
              <a:buAutoNum type="arabicPeriod"/>
            </a:pPr>
            <a:endParaRPr lang="en-US" dirty="0" smtClean="0"/>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r>
              <a:rPr lang="en-US" dirty="0" smtClean="0"/>
              <a:t>Sample direction from an existing vertex</a:t>
            </a:r>
          </a:p>
          <a:p>
            <a:pPr marL="457200" indent="-457200">
              <a:buFont typeface="+mj-lt"/>
              <a:buAutoNum type="arabicPeriod"/>
            </a:pPr>
            <a:endParaRPr lang="en-US" dirty="0" smtClean="0"/>
          </a:p>
        </p:txBody>
      </p:sp>
      <p:sp>
        <p:nvSpPr>
          <p:cNvPr id="24" name="Zástupný symbol pro zápatí 23"/>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47829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33  E" pathEditMode="relative" ptsTypes="">
                                      <p:cBhvr>
                                        <p:cTn id="6" dur="500" fill="hold"/>
                                        <p:tgtEl>
                                          <p:spTgt spid="45"/>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0 0  L 0 -0.33333  E" pathEditMode="relative" ptsTypes="">
                                      <p:cBhvr>
                                        <p:cTn id="8" dur="500" fill="hold"/>
                                        <p:tgtEl>
                                          <p:spTgt spid="3">
                                            <p:txEl>
                                              <p:pRg st="0" end="0"/>
                                            </p:txEl>
                                          </p:spTgt>
                                        </p:tgtEl>
                                        <p:attrNameLst>
                                          <p:attrName>ppt_x</p:attrName>
                                          <p:attrName>ppt_y</p:attrName>
                                        </p:attrNameLst>
                                      </p:cBhvr>
                                    </p:animMotion>
                                  </p:childTnLst>
                                </p:cTn>
                              </p:par>
                              <p:par>
                                <p:cTn id="9" presetID="64" presetClass="path" presetSubtype="0" accel="50000" decel="50000" fill="hold" grpId="0" nodeType="withEffect">
                                  <p:stCondLst>
                                    <p:cond delay="0"/>
                                  </p:stCondLst>
                                  <p:childTnLst>
                                    <p:animMotion origin="layout" path="M 0 0  L 0 -0.33333  E" pathEditMode="relative" ptsTypes="">
                                      <p:cBhvr>
                                        <p:cTn id="10" dur="500" fill="hold"/>
                                        <p:tgtEl>
                                          <p:spTgt spid="3">
                                            <p:txEl>
                                              <p:pRg st="5" end="5"/>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8288"/>
            <a:ext cx="8229600" cy="1139825"/>
          </a:xfrm>
        </p:spPr>
        <p:txBody>
          <a:bodyPr/>
          <a:lstStyle/>
          <a:p>
            <a:r>
              <a:rPr lang="en-US" dirty="0" smtClean="0"/>
              <a:t>Measure conversion</a:t>
            </a:r>
            <a:endParaRPr lang="en-US" dirty="0"/>
          </a:p>
        </p:txBody>
      </p:sp>
      <p:grpSp>
        <p:nvGrpSpPr>
          <p:cNvPr id="5" name="Skupina 44"/>
          <p:cNvGrpSpPr/>
          <p:nvPr/>
        </p:nvGrpSpPr>
        <p:grpSpPr>
          <a:xfrm>
            <a:off x="72194" y="108947"/>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grpSp>
      <p:sp>
        <p:nvSpPr>
          <p:cNvPr id="3" name="Zástupný symbol pro obsah 2"/>
          <p:cNvSpPr>
            <a:spLocks noGrp="1"/>
          </p:cNvSpPr>
          <p:nvPr>
            <p:ph idx="1"/>
          </p:nvPr>
        </p:nvSpPr>
        <p:spPr>
          <a:xfrm>
            <a:off x="457200" y="-684981"/>
            <a:ext cx="8229600" cy="2908920"/>
          </a:xfrm>
        </p:spPr>
        <p:txBody>
          <a:bodyPr/>
          <a:lstStyle/>
          <a:p>
            <a:pPr>
              <a:buNone/>
            </a:pPr>
            <a:r>
              <a:rPr lang="en-US" b="1" dirty="0" smtClean="0"/>
              <a:t> </a:t>
            </a:r>
            <a:endParaRPr lang="en-US" dirty="0" smtClean="0"/>
          </a:p>
          <a:p>
            <a:pPr>
              <a:buNone/>
            </a:pPr>
            <a:endParaRPr lang="en-US" dirty="0" smtClean="0"/>
          </a:p>
          <a:p>
            <a:pPr marL="457200" indent="-457200">
              <a:buFont typeface="+mj-lt"/>
              <a:buAutoNum type="arabicPeriod"/>
            </a:pPr>
            <a:endParaRPr lang="en-US" dirty="0" smtClean="0"/>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r>
              <a:rPr lang="en-US" dirty="0" smtClean="0"/>
              <a:t>Sample direction from an existing vertex</a:t>
            </a:r>
          </a:p>
          <a:p>
            <a:pPr marL="457200" indent="-457200">
              <a:buFont typeface="+mj-lt"/>
              <a:buAutoNum type="arabicPeriod"/>
            </a:pPr>
            <a:endParaRPr lang="en-US" dirty="0" smtClean="0"/>
          </a:p>
        </p:txBody>
      </p:sp>
      <p:grpSp>
        <p:nvGrpSpPr>
          <p:cNvPr id="54" name="Skupina 53"/>
          <p:cNvGrpSpPr/>
          <p:nvPr/>
        </p:nvGrpSpPr>
        <p:grpSpPr>
          <a:xfrm>
            <a:off x="4860032" y="2579331"/>
            <a:ext cx="3312366" cy="3657981"/>
            <a:chOff x="2771800" y="2397748"/>
            <a:chExt cx="3672406" cy="4055588"/>
          </a:xfrm>
        </p:grpSpPr>
        <p:grpSp>
          <p:nvGrpSpPr>
            <p:cNvPr id="46" name="Skupina 45"/>
            <p:cNvGrpSpPr/>
            <p:nvPr/>
          </p:nvGrpSpPr>
          <p:grpSpPr>
            <a:xfrm>
              <a:off x="2771800" y="2397748"/>
              <a:ext cx="3672406" cy="4055588"/>
              <a:chOff x="3779912" y="2708920"/>
              <a:chExt cx="1695317" cy="1872208"/>
            </a:xfrm>
          </p:grpSpPr>
          <p:grpSp>
            <p:nvGrpSpPr>
              <p:cNvPr id="28" name="Skupina 44"/>
              <p:cNvGrpSpPr/>
              <p:nvPr/>
            </p:nvGrpSpPr>
            <p:grpSpPr>
              <a:xfrm>
                <a:off x="3779912" y="2708920"/>
                <a:ext cx="1695317" cy="1872208"/>
                <a:chOff x="6693106" y="2636912"/>
                <a:chExt cx="1695317" cy="1872208"/>
              </a:xfrm>
            </p:grpSpPr>
            <p:grpSp>
              <p:nvGrpSpPr>
                <p:cNvPr id="29" name="Skupina 13"/>
                <p:cNvGrpSpPr/>
                <p:nvPr/>
              </p:nvGrpSpPr>
              <p:grpSpPr>
                <a:xfrm>
                  <a:off x="6693106" y="2636912"/>
                  <a:ext cx="1695317" cy="1872208"/>
                  <a:chOff x="2285833" y="1743075"/>
                  <a:chExt cx="4364276"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32" name="Volný tvar 3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2296632" y="5238254"/>
                    <a:ext cx="4353477"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Elipsa 29"/>
                <p:cNvSpPr/>
                <p:nvPr/>
              </p:nvSpPr>
              <p:spPr>
                <a:xfrm>
                  <a:off x="7460495" y="4185096"/>
                  <a:ext cx="100811" cy="32003"/>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1" name="Elipsa 40"/>
              <p:cNvSpPr/>
              <p:nvPr/>
            </p:nvSpPr>
            <p:spPr>
              <a:xfrm rot="16200000">
                <a:off x="5236717" y="3638211"/>
                <a:ext cx="100811" cy="32003"/>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2" name="Straight Arrow Connector 13"/>
              <p:cNvCxnSpPr/>
              <p:nvPr/>
            </p:nvCxnSpPr>
            <p:spPr>
              <a:xfrm flipH="1">
                <a:off x="4598651" y="3646034"/>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cxnSp>
          <p:nvCxnSpPr>
            <p:cNvPr id="52" name="Straight Arrow Connector 13"/>
            <p:cNvCxnSpPr/>
            <p:nvPr/>
          </p:nvCxnSpPr>
          <p:spPr>
            <a:xfrm>
              <a:off x="5326519" y="4437112"/>
              <a:ext cx="70675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graphicFrame>
        <p:nvGraphicFramePr>
          <p:cNvPr id="76802" name="Object 2"/>
          <p:cNvGraphicFramePr>
            <a:graphicFrameLocks noChangeAspect="1"/>
          </p:cNvGraphicFramePr>
          <p:nvPr/>
        </p:nvGraphicFramePr>
        <p:xfrm>
          <a:off x="508000" y="2709168"/>
          <a:ext cx="3598863" cy="503238"/>
        </p:xfrm>
        <a:graphic>
          <a:graphicData uri="http://schemas.openxmlformats.org/presentationml/2006/ole">
            <mc:AlternateContent xmlns:mc="http://schemas.openxmlformats.org/markup-compatibility/2006">
              <mc:Choice xmlns:v="urn:schemas-microsoft-com:vml" Requires="v">
                <p:oleObj spid="_x0000_s454822" name="Rovnice" r:id="rId4" imgW="1638000" imgH="228600" progId="Equation.3">
                  <p:embed/>
                </p:oleObj>
              </mc:Choice>
              <mc:Fallback>
                <p:oleObj name="Rovnice" r:id="rId4" imgW="1638000" imgH="228600" progId="Equation.3">
                  <p:embed/>
                  <p:pic>
                    <p:nvPicPr>
                      <p:cNvPr id="0" name="Picture 206"/>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508000" y="2709168"/>
                        <a:ext cx="3598863" cy="5032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76803" name="Object 3"/>
          <p:cNvGraphicFramePr>
            <a:graphicFrameLocks noChangeAspect="1"/>
          </p:cNvGraphicFramePr>
          <p:nvPr/>
        </p:nvGraphicFramePr>
        <p:xfrm>
          <a:off x="6553448" y="5546725"/>
          <a:ext cx="280988" cy="307975"/>
        </p:xfrm>
        <a:graphic>
          <a:graphicData uri="http://schemas.openxmlformats.org/presentationml/2006/ole">
            <mc:AlternateContent xmlns:mc="http://schemas.openxmlformats.org/markup-compatibility/2006">
              <mc:Choice xmlns:v="urn:schemas-microsoft-com:vml" Requires="v">
                <p:oleObj spid="_x0000_s454823" name="Equation" r:id="rId6" imgW="126720" imgH="139680" progId="Equation.3">
                  <p:embed/>
                </p:oleObj>
              </mc:Choice>
              <mc:Fallback>
                <p:oleObj name="Equation" r:id="rId6" imgW="126720" imgH="139680" progId="Equation.3">
                  <p:embed/>
                  <p:pic>
                    <p:nvPicPr>
                      <p:cNvPr id="0" name="Picture 207"/>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553448" y="5546725"/>
                        <a:ext cx="280988" cy="3079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76804" name="Object 4"/>
          <p:cNvGraphicFramePr>
            <a:graphicFrameLocks noChangeAspect="1"/>
          </p:cNvGraphicFramePr>
          <p:nvPr/>
        </p:nvGraphicFramePr>
        <p:xfrm>
          <a:off x="7791961" y="4396713"/>
          <a:ext cx="309562" cy="363537"/>
        </p:xfrm>
        <a:graphic>
          <a:graphicData uri="http://schemas.openxmlformats.org/presentationml/2006/ole">
            <mc:AlternateContent xmlns:mc="http://schemas.openxmlformats.org/markup-compatibility/2006">
              <mc:Choice xmlns:v="urn:schemas-microsoft-com:vml" Requires="v">
                <p:oleObj spid="_x0000_s454824" name="Equation" r:id="rId8" imgW="139680" imgH="164880" progId="Equation.3">
                  <p:embed/>
                </p:oleObj>
              </mc:Choice>
              <mc:Fallback>
                <p:oleObj name="Equation" r:id="rId8" imgW="139680" imgH="164880" progId="Equation.3">
                  <p:embed/>
                  <p:pic>
                    <p:nvPicPr>
                      <p:cNvPr id="0" name="Picture 208"/>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7791961" y="4396713"/>
                        <a:ext cx="309562" cy="3635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7" name="Oblouk 56"/>
          <p:cNvSpPr/>
          <p:nvPr/>
        </p:nvSpPr>
        <p:spPr>
          <a:xfrm>
            <a:off x="7380312" y="3972264"/>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5" name="Object 5"/>
          <p:cNvGraphicFramePr>
            <a:graphicFrameLocks noChangeAspect="1"/>
          </p:cNvGraphicFramePr>
          <p:nvPr/>
        </p:nvGraphicFramePr>
        <p:xfrm>
          <a:off x="7104943" y="4389563"/>
          <a:ext cx="355600" cy="481012"/>
        </p:xfrm>
        <a:graphic>
          <a:graphicData uri="http://schemas.openxmlformats.org/presentationml/2006/ole">
            <mc:AlternateContent xmlns:mc="http://schemas.openxmlformats.org/markup-compatibility/2006">
              <mc:Choice xmlns:v="urn:schemas-microsoft-com:vml" Requires="v">
                <p:oleObj spid="_x0000_s454825" name="Equation" r:id="rId10" imgW="177480" imgH="241200" progId="Equation.3">
                  <p:embed/>
                </p:oleObj>
              </mc:Choice>
              <mc:Fallback>
                <p:oleObj name="Equation" r:id="rId10" imgW="177480" imgH="241200" progId="Equation.3">
                  <p:embed/>
                  <p:pic>
                    <p:nvPicPr>
                      <p:cNvPr id="0" name="Picture 209"/>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7104943" y="4389563"/>
                        <a:ext cx="355600" cy="4810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8" name="Straight Arrow Connector 13"/>
          <p:cNvCxnSpPr/>
          <p:nvPr/>
        </p:nvCxnSpPr>
        <p:spPr>
          <a:xfrm flipH="1">
            <a:off x="6461703" y="5063231"/>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60" name="Oblouk 59"/>
          <p:cNvSpPr/>
          <p:nvPr/>
        </p:nvSpPr>
        <p:spPr>
          <a:xfrm rot="7890895">
            <a:off x="5727948" y="5352440"/>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6" name="Object 6"/>
          <p:cNvGraphicFramePr>
            <a:graphicFrameLocks noChangeAspect="1"/>
          </p:cNvGraphicFramePr>
          <p:nvPr/>
        </p:nvGraphicFramePr>
        <p:xfrm>
          <a:off x="6500848" y="4918116"/>
          <a:ext cx="330200" cy="455612"/>
        </p:xfrm>
        <a:graphic>
          <a:graphicData uri="http://schemas.openxmlformats.org/presentationml/2006/ole">
            <mc:AlternateContent xmlns:mc="http://schemas.openxmlformats.org/markup-compatibility/2006">
              <mc:Choice xmlns:v="urn:schemas-microsoft-com:vml" Requires="v">
                <p:oleObj spid="_x0000_s454826" name="Equation" r:id="rId12" imgW="164880" imgH="228600" progId="Equation.3">
                  <p:embed/>
                </p:oleObj>
              </mc:Choice>
              <mc:Fallback>
                <p:oleObj name="Equation" r:id="rId12" imgW="164880" imgH="228600" progId="Equation.3">
                  <p:embed/>
                  <p:pic>
                    <p:nvPicPr>
                      <p:cNvPr id="0" name="Picture 210"/>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6500848" y="4918116"/>
                        <a:ext cx="330200" cy="45561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48" name="Zástupný symbol pro zápatí 47"/>
          <p:cNvSpPr>
            <a:spLocks noGrp="1"/>
          </p:cNvSpPr>
          <p:nvPr>
            <p:ph type="ftr" sz="quarter" idx="11"/>
          </p:nvPr>
        </p:nvSpPr>
        <p:spPr/>
        <p:txBody>
          <a:bodyPr/>
          <a:lstStyle/>
          <a:p>
            <a:pPr>
              <a:defRPr/>
            </a:pPr>
            <a:r>
              <a:rPr lang="en-US" altLang="en-US" smtClean="0"/>
              <a:t>CG III (NPGR010) - J. Křivánek 2015</a:t>
            </a:r>
            <a:endParaRPr lang="en-US" altLang="en-US" dirty="0"/>
          </a:p>
        </p:txBody>
      </p:sp>
      <p:graphicFrame>
        <p:nvGraphicFramePr>
          <p:cNvPr id="49" name="Object 2"/>
          <p:cNvGraphicFramePr>
            <a:graphicFrameLocks noChangeAspect="1"/>
          </p:cNvGraphicFramePr>
          <p:nvPr/>
        </p:nvGraphicFramePr>
        <p:xfrm>
          <a:off x="319088" y="4403204"/>
          <a:ext cx="4133850" cy="1954213"/>
        </p:xfrm>
        <a:graphic>
          <a:graphicData uri="http://schemas.openxmlformats.org/presentationml/2006/ole">
            <mc:AlternateContent xmlns:mc="http://schemas.openxmlformats.org/markup-compatibility/2006">
              <mc:Choice xmlns:v="urn:schemas-microsoft-com:vml" Requires="v">
                <p:oleObj spid="_x0000_s454827" name="Rovnice" r:id="rId14" imgW="1879600" imgH="889000" progId="Equation.3">
                  <p:embed/>
                </p:oleObj>
              </mc:Choice>
              <mc:Fallback>
                <p:oleObj name="Rovnice" r:id="rId14" imgW="1879600" imgH="889000" progId="Equation.3">
                  <p:embed/>
                  <p:pic>
                    <p:nvPicPr>
                      <p:cNvPr id="0" name="Picture 211"/>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319088" y="4403204"/>
                        <a:ext cx="4133850" cy="1954213"/>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51" name="Obdélník 50"/>
          <p:cNvSpPr/>
          <p:nvPr/>
        </p:nvSpPr>
        <p:spPr>
          <a:xfrm>
            <a:off x="467544" y="2636912"/>
            <a:ext cx="3672408" cy="72008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Přímá spojovací čára 52"/>
          <p:cNvCxnSpPr/>
          <p:nvPr/>
        </p:nvCxnSpPr>
        <p:spPr>
          <a:xfrm>
            <a:off x="531021" y="3195591"/>
            <a:ext cx="686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p:nvPr/>
        </p:nvCxnSpPr>
        <p:spPr>
          <a:xfrm>
            <a:off x="1547664" y="3195591"/>
            <a:ext cx="12961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ovéPole 60"/>
          <p:cNvSpPr txBox="1"/>
          <p:nvPr/>
        </p:nvSpPr>
        <p:spPr>
          <a:xfrm rot="18481350">
            <a:off x="49629" y="3419322"/>
            <a:ext cx="1213794" cy="369332"/>
          </a:xfrm>
          <a:prstGeom prst="rect">
            <a:avLst/>
          </a:prstGeom>
          <a:noFill/>
        </p:spPr>
        <p:txBody>
          <a:bodyPr wrap="none" rtlCol="0">
            <a:spAutoFit/>
          </a:bodyPr>
          <a:lstStyle/>
          <a:p>
            <a:r>
              <a:rPr lang="en-US" dirty="0" err="1" smtClean="0">
                <a:solidFill>
                  <a:schemeClr val="accent1"/>
                </a:solidFill>
                <a:latin typeface="+mn-lt"/>
              </a:rPr>
              <a:t>w.r.t</a:t>
            </a:r>
            <a:r>
              <a:rPr lang="en-US" dirty="0" smtClean="0">
                <a:solidFill>
                  <a:schemeClr val="accent1"/>
                </a:solidFill>
                <a:latin typeface="+mn-lt"/>
              </a:rPr>
              <a:t>. area</a:t>
            </a:r>
            <a:endParaRPr lang="cs-CZ" dirty="0" smtClean="0">
              <a:solidFill>
                <a:schemeClr val="accent1"/>
              </a:solidFill>
              <a:latin typeface="+mn-lt"/>
            </a:endParaRPr>
          </a:p>
        </p:txBody>
      </p:sp>
      <p:sp>
        <p:nvSpPr>
          <p:cNvPr id="62" name="TextovéPole 61"/>
          <p:cNvSpPr txBox="1"/>
          <p:nvPr/>
        </p:nvSpPr>
        <p:spPr>
          <a:xfrm rot="18481350">
            <a:off x="1411381" y="3376829"/>
            <a:ext cx="1279517" cy="646331"/>
          </a:xfrm>
          <a:prstGeom prst="rect">
            <a:avLst/>
          </a:prstGeom>
          <a:noFill/>
        </p:spPr>
        <p:txBody>
          <a:bodyPr wrap="none" rtlCol="0">
            <a:spAutoFit/>
          </a:bodyPr>
          <a:lstStyle/>
          <a:p>
            <a:r>
              <a:rPr lang="en-US" dirty="0" err="1" smtClean="0">
                <a:solidFill>
                  <a:schemeClr val="accent2"/>
                </a:solidFill>
                <a:latin typeface="+mn-lt"/>
              </a:rPr>
              <a:t>w.r.t</a:t>
            </a:r>
            <a:r>
              <a:rPr lang="en-US" dirty="0" smtClean="0">
                <a:solidFill>
                  <a:schemeClr val="accent2"/>
                </a:solidFill>
                <a:latin typeface="+mn-lt"/>
              </a:rPr>
              <a:t>. </a:t>
            </a:r>
            <a:r>
              <a:rPr lang="en-US" dirty="0" err="1" smtClean="0">
                <a:solidFill>
                  <a:schemeClr val="accent2"/>
                </a:solidFill>
                <a:latin typeface="+mn-lt"/>
              </a:rPr>
              <a:t>proj</a:t>
            </a:r>
            <a:r>
              <a:rPr lang="en-US" dirty="0" smtClean="0">
                <a:solidFill>
                  <a:schemeClr val="accent2"/>
                </a:solidFill>
                <a:latin typeface="+mn-lt"/>
              </a:rPr>
              <a:t>.</a:t>
            </a:r>
            <a:br>
              <a:rPr lang="en-US" dirty="0" smtClean="0">
                <a:solidFill>
                  <a:schemeClr val="accent2"/>
                </a:solidFill>
                <a:latin typeface="+mn-lt"/>
              </a:rPr>
            </a:br>
            <a:r>
              <a:rPr lang="en-US" dirty="0" smtClean="0">
                <a:solidFill>
                  <a:schemeClr val="accent2"/>
                </a:solidFill>
                <a:latin typeface="+mn-lt"/>
              </a:rPr>
              <a:t>solid angle</a:t>
            </a:r>
            <a:endParaRPr lang="cs-CZ" dirty="0" smtClean="0">
              <a:solidFill>
                <a:schemeClr val="accent2"/>
              </a:solidFill>
              <a:latin typeface="+mn-lt"/>
            </a:endParaRPr>
          </a:p>
        </p:txBody>
      </p:sp>
      <p:cxnSp>
        <p:nvCxnSpPr>
          <p:cNvPr id="59" name="Přímá spojovací čára 58"/>
          <p:cNvCxnSpPr/>
          <p:nvPr/>
        </p:nvCxnSpPr>
        <p:spPr>
          <a:xfrm>
            <a:off x="2786449" y="5458452"/>
            <a:ext cx="1488989" cy="345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Přímá spojovací čára 64"/>
          <p:cNvCxnSpPr/>
          <p:nvPr/>
        </p:nvCxnSpPr>
        <p:spPr>
          <a:xfrm>
            <a:off x="2811162" y="5949280"/>
            <a:ext cx="1472806" cy="352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Přímá spojovací čára 67"/>
          <p:cNvCxnSpPr/>
          <p:nvPr/>
        </p:nvCxnSpPr>
        <p:spPr>
          <a:xfrm>
            <a:off x="1619672" y="5476563"/>
            <a:ext cx="1272965" cy="322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Přímá spojovací čára 68"/>
          <p:cNvCxnSpPr/>
          <p:nvPr/>
        </p:nvCxnSpPr>
        <p:spPr>
          <a:xfrm>
            <a:off x="1619672" y="5949280"/>
            <a:ext cx="1272965" cy="3220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5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par>
                                <p:cTn id="21" presetID="10"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cs-CZ" dirty="0"/>
          </a:p>
        </p:txBody>
      </p:sp>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611560" y="1052736"/>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mc:AlternateContent xmlns:mc="http://schemas.openxmlformats.org/markup-compatibility/2006">
              <mc:Choice xmlns:v="urn:schemas-microsoft-com:vml" Requires="v">
                <p:oleObj spid="_x0000_s453368" name="Rovnice" r:id="rId4" imgW="1206500" imgH="292100" progId="Equation.3">
                  <p:embed/>
                </p:oleObj>
              </mc:Choice>
              <mc:Fallback>
                <p:oleObj name="Rovnice" r:id="rId4" imgW="1206500" imgH="292100" progId="Equation.3">
                  <p:embed/>
                  <p:pic>
                    <p:nvPicPr>
                      <p:cNvPr id="0" name="Picture 308"/>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1043608" y="1772816"/>
                        <a:ext cx="3081338" cy="7302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738782"/>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688571"/>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746408"/>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nvGrpSpPr>
          <p:cNvPr id="119" name="Skupina 118"/>
          <p:cNvGrpSpPr/>
          <p:nvPr/>
        </p:nvGrpSpPr>
        <p:grpSpPr>
          <a:xfrm>
            <a:off x="5220072" y="1052736"/>
            <a:ext cx="2880320" cy="2657833"/>
            <a:chOff x="5220072" y="1052736"/>
            <a:chExt cx="2880320" cy="2657833"/>
          </a:xfrm>
        </p:grpSpPr>
        <p:grpSp>
          <p:nvGrpSpPr>
            <p:cNvPr id="5" name="Skupina 4"/>
            <p:cNvGrpSpPr/>
            <p:nvPr/>
          </p:nvGrpSpPr>
          <p:grpSpPr>
            <a:xfrm>
              <a:off x="5868144" y="1628800"/>
              <a:ext cx="2232248" cy="1152128"/>
              <a:chOff x="1331640" y="1412776"/>
              <a:chExt cx="2232248" cy="1152128"/>
            </a:xfrm>
          </p:grpSpPr>
          <p:graphicFrame>
            <p:nvGraphicFramePr>
              <p:cNvPr id="6" name="Object 2"/>
              <p:cNvGraphicFramePr>
                <a:graphicFrameLocks noChangeAspect="1"/>
              </p:cNvGraphicFramePr>
              <p:nvPr/>
            </p:nvGraphicFramePr>
            <p:xfrm>
              <a:off x="1331640" y="1412776"/>
              <a:ext cx="1998662" cy="1109662"/>
            </p:xfrm>
            <a:graphic>
              <a:graphicData uri="http://schemas.openxmlformats.org/presentationml/2006/ole">
                <mc:AlternateContent xmlns:mc="http://schemas.openxmlformats.org/markup-compatibility/2006">
                  <mc:Choice xmlns:v="urn:schemas-microsoft-com:vml" Requires="v">
                    <p:oleObj spid="_x0000_s453369" name="Rovnice" r:id="rId6" imgW="799920" imgH="444240" progId="Equation.3">
                      <p:embed/>
                    </p:oleObj>
                  </mc:Choice>
                  <mc:Fallback>
                    <p:oleObj name="Rovnice" r:id="rId6" imgW="799920" imgH="444240" progId="Equation.3">
                      <p:embed/>
                      <p:pic>
                        <p:nvPicPr>
                          <p:cNvPr id="0" name="Picture 309"/>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1331640" y="1412776"/>
                            <a:ext cx="1998662" cy="1109662"/>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sp>
            <p:nvSpPr>
              <p:cNvPr id="7" name="Obdélník 6"/>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ovéPole 23"/>
            <p:cNvSpPr txBox="1"/>
            <p:nvPr/>
          </p:nvSpPr>
          <p:spPr>
            <a:xfrm>
              <a:off x="5220072" y="1052736"/>
              <a:ext cx="2335896" cy="461665"/>
            </a:xfrm>
            <a:prstGeom prst="rect">
              <a:avLst/>
            </a:prstGeom>
            <a:noFill/>
          </p:spPr>
          <p:txBody>
            <a:bodyPr wrap="none" rtlCol="0">
              <a:spAutoFit/>
            </a:bodyPr>
            <a:lstStyle/>
            <a:p>
              <a:r>
                <a:rPr lang="en-US" sz="2400" b="1" dirty="0" smtClean="0">
                  <a:solidFill>
                    <a:schemeClr val="tx2"/>
                  </a:solidFill>
                  <a:latin typeface="+mn-lt"/>
                </a:rPr>
                <a:t>MC estimator</a:t>
              </a:r>
              <a:endParaRPr lang="cs-CZ" sz="2400" b="1" dirty="0" smtClean="0">
                <a:solidFill>
                  <a:schemeClr val="tx2"/>
                </a:solidFill>
                <a:latin typeface="+mn-lt"/>
              </a:endParaRPr>
            </a:p>
          </p:txBody>
        </p:sp>
        <p:sp>
          <p:nvSpPr>
            <p:cNvPr id="25" name="TextovéPole 24"/>
            <p:cNvSpPr txBox="1"/>
            <p:nvPr/>
          </p:nvSpPr>
          <p:spPr>
            <a:xfrm rot="18481350">
              <a:off x="6196908" y="2955896"/>
              <a:ext cx="1043876" cy="369332"/>
            </a:xfrm>
            <a:prstGeom prst="rect">
              <a:avLst/>
            </a:prstGeom>
            <a:noFill/>
          </p:spPr>
          <p:txBody>
            <a:bodyPr wrap="none" rtlCol="0">
              <a:spAutoFit/>
            </a:bodyPr>
            <a:lstStyle/>
            <a:p>
              <a:pPr algn="r"/>
              <a:r>
                <a:rPr lang="en-US" dirty="0" smtClean="0">
                  <a:solidFill>
                    <a:schemeClr val="accent1"/>
                  </a:solidFill>
                  <a:latin typeface="+mn-lt"/>
                </a:rPr>
                <a:t>path </a:t>
              </a:r>
              <a:r>
                <a:rPr lang="en-US" dirty="0" err="1" smtClean="0">
                  <a:solidFill>
                    <a:schemeClr val="accent1"/>
                  </a:solidFill>
                  <a:latin typeface="+mn-lt"/>
                </a:rPr>
                <a:t>pdf</a:t>
              </a:r>
              <a:endParaRPr lang="cs-CZ" dirty="0" smtClean="0">
                <a:solidFill>
                  <a:schemeClr val="accent1"/>
                </a:solidFill>
                <a:latin typeface="+mn-lt"/>
              </a:endParaRPr>
            </a:p>
          </p:txBody>
        </p:sp>
        <p:sp>
          <p:nvSpPr>
            <p:cNvPr id="26" name="TextovéPole 25"/>
            <p:cNvSpPr txBox="1"/>
            <p:nvPr/>
          </p:nvSpPr>
          <p:spPr>
            <a:xfrm rot="18481350">
              <a:off x="6887668" y="2863862"/>
              <a:ext cx="1047082" cy="646331"/>
            </a:xfrm>
            <a:prstGeom prst="rect">
              <a:avLst/>
            </a:prstGeom>
            <a:noFill/>
          </p:spPr>
          <p:txBody>
            <a:bodyPr wrap="none" rtlCol="0">
              <a:spAutoFit/>
            </a:bodyPr>
            <a:lstStyle/>
            <a:p>
              <a:pPr algn="r"/>
              <a:r>
                <a:rPr lang="en-US" dirty="0" smtClean="0">
                  <a:solidFill>
                    <a:schemeClr val="accent2"/>
                  </a:solidFill>
                  <a:latin typeface="+mn-lt"/>
                </a:rPr>
                <a:t>sampled</a:t>
              </a:r>
            </a:p>
            <a:p>
              <a:pPr algn="r"/>
              <a:r>
                <a:rPr lang="en-US" dirty="0" smtClean="0">
                  <a:solidFill>
                    <a:schemeClr val="accent2"/>
                  </a:solidFill>
                  <a:latin typeface="+mn-lt"/>
                </a:rPr>
                <a:t>path</a:t>
              </a:r>
              <a:endParaRPr lang="cs-CZ" dirty="0" smtClean="0">
                <a:solidFill>
                  <a:schemeClr val="accent2"/>
                </a:solidFill>
                <a:latin typeface="+mn-lt"/>
              </a:endParaRPr>
            </a:p>
          </p:txBody>
        </p:sp>
        <p:cxnSp>
          <p:nvCxnSpPr>
            <p:cNvPr id="27" name="Přímá spojovací čára 26"/>
            <p:cNvCxnSpPr/>
            <p:nvPr/>
          </p:nvCxnSpPr>
          <p:spPr>
            <a:xfrm>
              <a:off x="6948264" y="2708920"/>
              <a:ext cx="28803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Přímá spojovací čára 30"/>
            <p:cNvCxnSpPr/>
            <p:nvPr/>
          </p:nvCxnSpPr>
          <p:spPr>
            <a:xfrm>
              <a:off x="7331356" y="2708920"/>
              <a:ext cx="2880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77842" name="Object 18"/>
          <p:cNvGraphicFramePr>
            <a:graphicFrameLocks noChangeAspect="1"/>
          </p:cNvGraphicFramePr>
          <p:nvPr/>
        </p:nvGraphicFramePr>
        <p:xfrm>
          <a:off x="3707904" y="2996952"/>
          <a:ext cx="1512887" cy="503237"/>
        </p:xfrm>
        <a:graphic>
          <a:graphicData uri="http://schemas.openxmlformats.org/presentationml/2006/ole">
            <mc:AlternateContent xmlns:mc="http://schemas.openxmlformats.org/markup-compatibility/2006">
              <mc:Choice xmlns:v="urn:schemas-microsoft-com:vml" Requires="v">
                <p:oleObj spid="_x0000_s453370" name="Equation" r:id="rId8" imgW="685800" imgH="228600" progId="Equation.3">
                  <p:embed/>
                </p:oleObj>
              </mc:Choice>
              <mc:Fallback>
                <p:oleObj name="Equation" r:id="rId8" imgW="685800" imgH="228600" progId="Equation.3">
                  <p:embed/>
                  <p:pic>
                    <p:nvPicPr>
                      <p:cNvPr id="0" name="Picture 310"/>
                      <p:cNvPicPr>
                        <a:picLocks noChangeAspect="1" noChangeArrowheads="1"/>
                      </p:cNvPicPr>
                      <p:nvPr/>
                    </p:nvPicPr>
                    <p:blipFill>
                      <a:blip r:embed="rId9">
                        <a:lum bright="20000"/>
                        <a:extLst>
                          <a:ext uri="{28A0092B-C50C-407E-A947-70E740481C1C}">
                            <a14:useLocalDpi xmlns:a14="http://schemas.microsoft.com/office/drawing/2010/main" val="0"/>
                          </a:ext>
                        </a:extLst>
                      </a:blip>
                      <a:srcRect/>
                      <a:stretch>
                        <a:fillRect/>
                      </a:stretch>
                    </p:blipFill>
                    <p:spPr bwMode="auto">
                      <a:xfrm>
                        <a:off x="3707904" y="2996952"/>
                        <a:ext cx="1512887" cy="50323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63" name="Object 13"/>
          <p:cNvGraphicFramePr>
            <a:graphicFrameLocks noChangeAspect="1"/>
          </p:cNvGraphicFramePr>
          <p:nvPr/>
        </p:nvGraphicFramePr>
        <p:xfrm>
          <a:off x="944563" y="4292600"/>
          <a:ext cx="7319962" cy="560388"/>
        </p:xfrm>
        <a:graphic>
          <a:graphicData uri="http://schemas.openxmlformats.org/presentationml/2006/ole">
            <mc:AlternateContent xmlns:mc="http://schemas.openxmlformats.org/markup-compatibility/2006">
              <mc:Choice xmlns:v="urn:schemas-microsoft-com:vml" Requires="v">
                <p:oleObj spid="_x0000_s453371" name="Equation" r:id="rId10" imgW="3314700" imgH="254000" progId="Equation.3">
                  <p:embed/>
                </p:oleObj>
              </mc:Choice>
              <mc:Fallback>
                <p:oleObj name="Equation" r:id="rId10" imgW="3314700" imgH="254000" progId="Equation.3">
                  <p:embed/>
                  <p:pic>
                    <p:nvPicPr>
                      <p:cNvPr id="0" name="Picture 311"/>
                      <p:cNvPicPr>
                        <a:picLocks noChangeAspect="1" noChangeArrowheads="1"/>
                      </p:cNvPicPr>
                      <p:nvPr/>
                    </p:nvPicPr>
                    <p:blipFill>
                      <a:blip r:embed="rId11">
                        <a:lum bright="20000"/>
                        <a:extLst>
                          <a:ext uri="{28A0092B-C50C-407E-A947-70E740481C1C}">
                            <a14:useLocalDpi xmlns:a14="http://schemas.microsoft.com/office/drawing/2010/main" val="0"/>
                          </a:ext>
                        </a:extLst>
                      </a:blip>
                      <a:srcRect/>
                      <a:stretch>
                        <a:fillRect/>
                      </a:stretch>
                    </p:blipFill>
                    <p:spPr bwMode="auto">
                      <a:xfrm>
                        <a:off x="944563" y="4292600"/>
                        <a:ext cx="7319962" cy="56038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71" name="Přímá spojovací čára 70"/>
          <p:cNvCxnSpPr/>
          <p:nvPr/>
        </p:nvCxnSpPr>
        <p:spPr>
          <a:xfrm flipH="1">
            <a:off x="1612670" y="4777047"/>
            <a:ext cx="554181" cy="64285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Přímá spojovací čára 71"/>
          <p:cNvCxnSpPr/>
          <p:nvPr/>
        </p:nvCxnSpPr>
        <p:spPr>
          <a:xfrm>
            <a:off x="7884368" y="4694408"/>
            <a:ext cx="72008" cy="57606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707904" y="4797152"/>
            <a:ext cx="576064" cy="12961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a:off x="5436096" y="4797152"/>
            <a:ext cx="504056" cy="12961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9" name="Skupina 128"/>
          <p:cNvGrpSpPr/>
          <p:nvPr/>
        </p:nvGrpSpPr>
        <p:grpSpPr>
          <a:xfrm>
            <a:off x="6028040" y="4725144"/>
            <a:ext cx="1904036" cy="1034292"/>
            <a:chOff x="6028040" y="4725144"/>
            <a:chExt cx="1904036" cy="1034292"/>
          </a:xfrm>
        </p:grpSpPr>
        <p:cxnSp>
          <p:nvCxnSpPr>
            <p:cNvPr id="78" name="Přímá spojovací čára 77"/>
            <p:cNvCxnSpPr/>
            <p:nvPr/>
          </p:nvCxnSpPr>
          <p:spPr>
            <a:xfrm>
              <a:off x="6918690" y="4919958"/>
              <a:ext cx="39616" cy="6733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Pravá složená závorka 86"/>
            <p:cNvSpPr/>
            <p:nvPr/>
          </p:nvSpPr>
          <p:spPr>
            <a:xfrm rot="16200000" flipH="1">
              <a:off x="6843675" y="4037645"/>
              <a:ext cx="137169" cy="1512168"/>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Pravá složená závorka 89"/>
            <p:cNvSpPr/>
            <p:nvPr/>
          </p:nvSpPr>
          <p:spPr>
            <a:xfrm rot="14941878">
              <a:off x="6919274" y="4746635"/>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7" name="Skupina 126"/>
          <p:cNvGrpSpPr/>
          <p:nvPr/>
        </p:nvGrpSpPr>
        <p:grpSpPr>
          <a:xfrm>
            <a:off x="1622089" y="4725146"/>
            <a:ext cx="2157825" cy="1117558"/>
            <a:chOff x="1622089" y="4725146"/>
            <a:chExt cx="2157825" cy="1117558"/>
          </a:xfrm>
        </p:grpSpPr>
        <p:cxnSp>
          <p:nvCxnSpPr>
            <p:cNvPr id="105" name="Přímá spojovací čára 104"/>
            <p:cNvCxnSpPr/>
            <p:nvPr/>
          </p:nvCxnSpPr>
          <p:spPr>
            <a:xfrm flipH="1">
              <a:off x="2644910" y="4899635"/>
              <a:ext cx="491452" cy="8041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6" name="Pravá složená závorka 105"/>
            <p:cNvSpPr/>
            <p:nvPr/>
          </p:nvSpPr>
          <p:spPr>
            <a:xfrm rot="16200000" flipH="1">
              <a:off x="3064746" y="4147148"/>
              <a:ext cx="137169" cy="129316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Pravá složená závorka 106"/>
            <p:cNvSpPr/>
            <p:nvPr/>
          </p:nvSpPr>
          <p:spPr>
            <a:xfrm rot="17153731">
              <a:off x="2556752" y="4786474"/>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2" name="Skupina 121"/>
          <p:cNvGrpSpPr/>
          <p:nvPr/>
        </p:nvGrpSpPr>
        <p:grpSpPr>
          <a:xfrm>
            <a:off x="3059832" y="3543540"/>
            <a:ext cx="2971800" cy="677548"/>
            <a:chOff x="3059832" y="3543540"/>
            <a:chExt cx="2971800" cy="677548"/>
          </a:xfrm>
        </p:grpSpPr>
        <p:graphicFrame>
          <p:nvGraphicFramePr>
            <p:cNvPr id="77843" name="Object 19"/>
            <p:cNvGraphicFramePr>
              <a:graphicFrameLocks noChangeAspect="1"/>
            </p:cNvGraphicFramePr>
            <p:nvPr/>
          </p:nvGraphicFramePr>
          <p:xfrm>
            <a:off x="3059832" y="3621335"/>
            <a:ext cx="2971800" cy="504825"/>
          </p:xfrm>
          <a:graphic>
            <a:graphicData uri="http://schemas.openxmlformats.org/presentationml/2006/ole">
              <mc:AlternateContent xmlns:mc="http://schemas.openxmlformats.org/markup-compatibility/2006">
                <mc:Choice xmlns:v="urn:schemas-microsoft-com:vml" Requires="v">
                  <p:oleObj spid="_x0000_s453372" name="Equation" r:id="rId12" imgW="1346200" imgH="228600" progId="Equation.3">
                    <p:embed/>
                  </p:oleObj>
                </mc:Choice>
                <mc:Fallback>
                  <p:oleObj name="Equation" r:id="rId12" imgW="1346200" imgH="228600" progId="Equation.3">
                    <p:embed/>
                    <p:pic>
                      <p:nvPicPr>
                        <p:cNvPr id="0" name="Picture 312"/>
                        <p:cNvPicPr>
                          <a:picLocks noChangeAspect="1" noChangeArrowheads="1"/>
                        </p:cNvPicPr>
                        <p:nvPr/>
                      </p:nvPicPr>
                      <p:blipFill>
                        <a:blip r:embed="rId13">
                          <a:lum bright="20000"/>
                          <a:extLst>
                            <a:ext uri="{28A0092B-C50C-407E-A947-70E740481C1C}">
                              <a14:useLocalDpi xmlns:a14="http://schemas.microsoft.com/office/drawing/2010/main" val="0"/>
                            </a:ext>
                          </a:extLst>
                        </a:blip>
                        <a:srcRect/>
                        <a:stretch>
                          <a:fillRect/>
                        </a:stretch>
                      </p:blipFill>
                      <p:spPr bwMode="auto">
                        <a:xfrm>
                          <a:off x="3059832" y="3621335"/>
                          <a:ext cx="2971800" cy="5048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114" name="Přímá spojovací čára 113"/>
            <p:cNvCxnSpPr/>
            <p:nvPr/>
          </p:nvCxnSpPr>
          <p:spPr>
            <a:xfrm>
              <a:off x="4139952" y="3543540"/>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Přímá spojovací čára 116"/>
            <p:cNvCxnSpPr/>
            <p:nvPr/>
          </p:nvCxnSpPr>
          <p:spPr>
            <a:xfrm>
              <a:off x="4139952" y="4221088"/>
              <a:ext cx="86409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Skupina 56"/>
          <p:cNvGrpSpPr/>
          <p:nvPr/>
        </p:nvGrpSpPr>
        <p:grpSpPr>
          <a:xfrm>
            <a:off x="914428" y="4956004"/>
            <a:ext cx="7561776" cy="1728959"/>
            <a:chOff x="914428" y="4956004"/>
            <a:chExt cx="7561776" cy="1728959"/>
          </a:xfrm>
        </p:grpSpPr>
        <p:sp>
          <p:nvSpPr>
            <p:cNvPr id="33"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4" name="Group 15"/>
            <p:cNvGrpSpPr/>
            <p:nvPr/>
          </p:nvGrpSpPr>
          <p:grpSpPr>
            <a:xfrm rot="6483402">
              <a:off x="8121880" y="5014669"/>
              <a:ext cx="410270" cy="298378"/>
              <a:chOff x="3192789" y="1005143"/>
              <a:chExt cx="785815" cy="571503"/>
            </a:xfrm>
          </p:grpSpPr>
          <p:sp>
            <p:nvSpPr>
              <p:cNvPr id="35"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36"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37" name="Straight Arrow Connector 9"/>
            <p:cNvCxnSpPr>
              <a:stCxn id="40" idx="3"/>
              <a:endCxn id="43"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13"/>
            <p:cNvCxnSpPr>
              <a:stCxn id="41" idx="1"/>
              <a:endCxn id="39"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9"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0"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2" name="Straight Arrow Connector 12"/>
            <p:cNvCxnSpPr>
              <a:endCxn id="4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4" name="Object 2"/>
            <p:cNvGraphicFramePr>
              <a:graphicFrameLocks noChangeAspect="1"/>
            </p:cNvGraphicFramePr>
            <p:nvPr/>
          </p:nvGraphicFramePr>
          <p:xfrm>
            <a:off x="1284685" y="5467770"/>
            <a:ext cx="411162" cy="568325"/>
          </p:xfrm>
          <a:graphic>
            <a:graphicData uri="http://schemas.openxmlformats.org/presentationml/2006/ole">
              <mc:AlternateContent xmlns:mc="http://schemas.openxmlformats.org/markup-compatibility/2006">
                <mc:Choice xmlns:v="urn:schemas-microsoft-com:vml" Requires="v">
                  <p:oleObj spid="_x0000_s453373" name="Rovnice" r:id="rId14" imgW="165028" imgH="228501" progId="Equation.3">
                    <p:embed/>
                  </p:oleObj>
                </mc:Choice>
                <mc:Fallback>
                  <p:oleObj name="Rovnice" r:id="rId14" imgW="165028" imgH="228501" progId="Equation.3">
                    <p:embed/>
                    <p:pic>
                      <p:nvPicPr>
                        <p:cNvPr id="0" name="Picture 313"/>
                        <p:cNvPicPr>
                          <a:picLocks noChangeAspect="1" noChangeArrowheads="1"/>
                        </p:cNvPicPr>
                        <p:nvPr/>
                      </p:nvPicPr>
                      <p:blipFill>
                        <a:blip r:embed="rId15">
                          <a:lum bright="20000"/>
                          <a:extLst>
                            <a:ext uri="{28A0092B-C50C-407E-A947-70E740481C1C}">
                              <a14:useLocalDpi xmlns:a14="http://schemas.microsoft.com/office/drawing/2010/main" val="0"/>
                            </a:ext>
                          </a:extLst>
                        </a:blip>
                        <a:srcRect/>
                        <a:stretch>
                          <a:fillRect/>
                        </a:stretch>
                      </p:blipFill>
                      <p:spPr bwMode="auto">
                        <a:xfrm>
                          <a:off x="1284685" y="5467770"/>
                          <a:ext cx="41116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5" name="Object 3"/>
            <p:cNvGraphicFramePr>
              <a:graphicFrameLocks noChangeAspect="1"/>
            </p:cNvGraphicFramePr>
            <p:nvPr/>
          </p:nvGraphicFramePr>
          <p:xfrm>
            <a:off x="3419872" y="6132785"/>
            <a:ext cx="381000" cy="536575"/>
          </p:xfrm>
          <a:graphic>
            <a:graphicData uri="http://schemas.openxmlformats.org/presentationml/2006/ole">
              <mc:AlternateContent xmlns:mc="http://schemas.openxmlformats.org/markup-compatibility/2006">
                <mc:Choice xmlns:v="urn:schemas-microsoft-com:vml" Requires="v">
                  <p:oleObj spid="_x0000_s453374" name="Rovnice" r:id="rId16" imgW="152268" imgH="215713" progId="Equation.3">
                    <p:embed/>
                  </p:oleObj>
                </mc:Choice>
                <mc:Fallback>
                  <p:oleObj name="Rovnice" r:id="rId16" imgW="152268" imgH="215713" progId="Equation.3">
                    <p:embed/>
                    <p:pic>
                      <p:nvPicPr>
                        <p:cNvPr id="0" name="Picture 314"/>
                        <p:cNvPicPr>
                          <a:picLocks noChangeAspect="1" noChangeArrowheads="1"/>
                        </p:cNvPicPr>
                        <p:nvPr/>
                      </p:nvPicPr>
                      <p:blipFill>
                        <a:blip r:embed="rId17">
                          <a:lum bright="20000"/>
                          <a:extLst>
                            <a:ext uri="{28A0092B-C50C-407E-A947-70E740481C1C}">
                              <a14:useLocalDpi xmlns:a14="http://schemas.microsoft.com/office/drawing/2010/main" val="0"/>
                            </a:ext>
                          </a:extLst>
                        </a:blip>
                        <a:srcRect/>
                        <a:stretch>
                          <a:fillRect/>
                        </a:stretch>
                      </p:blipFill>
                      <p:spPr bwMode="auto">
                        <a:xfrm>
                          <a:off x="3419872" y="6132785"/>
                          <a:ext cx="381000" cy="53657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6" name="Object 4"/>
            <p:cNvGraphicFramePr>
              <a:graphicFrameLocks noChangeAspect="1"/>
            </p:cNvGraphicFramePr>
            <p:nvPr/>
          </p:nvGraphicFramePr>
          <p:xfrm>
            <a:off x="5691188" y="6116638"/>
            <a:ext cx="631825" cy="568325"/>
          </p:xfrm>
          <a:graphic>
            <a:graphicData uri="http://schemas.openxmlformats.org/presentationml/2006/ole">
              <mc:AlternateContent xmlns:mc="http://schemas.openxmlformats.org/markup-compatibility/2006">
                <mc:Choice xmlns:v="urn:schemas-microsoft-com:vml" Requires="v">
                  <p:oleObj spid="_x0000_s453375" name="Equation" r:id="rId18" imgW="253890" imgH="228501" progId="Equation.3">
                    <p:embed/>
                  </p:oleObj>
                </mc:Choice>
                <mc:Fallback>
                  <p:oleObj name="Equation" r:id="rId18" imgW="253890" imgH="228501" progId="Equation.3">
                    <p:embed/>
                    <p:pic>
                      <p:nvPicPr>
                        <p:cNvPr id="0" name="Picture 315"/>
                        <p:cNvPicPr>
                          <a:picLocks noChangeAspect="1" noChangeArrowheads="1"/>
                        </p:cNvPicPr>
                        <p:nvPr/>
                      </p:nvPicPr>
                      <p:blipFill>
                        <a:blip r:embed="rId19">
                          <a:lum bright="20000"/>
                          <a:extLst>
                            <a:ext uri="{28A0092B-C50C-407E-A947-70E740481C1C}">
                              <a14:useLocalDpi xmlns:a14="http://schemas.microsoft.com/office/drawing/2010/main" val="0"/>
                            </a:ext>
                          </a:extLst>
                        </a:blip>
                        <a:srcRect/>
                        <a:stretch>
                          <a:fillRect/>
                        </a:stretch>
                      </p:blipFill>
                      <p:spPr bwMode="auto">
                        <a:xfrm>
                          <a:off x="5691188" y="6116638"/>
                          <a:ext cx="631825"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graphicFrame>
          <p:nvGraphicFramePr>
            <p:cNvPr id="47" name="Object 5"/>
            <p:cNvGraphicFramePr>
              <a:graphicFrameLocks noChangeAspect="1"/>
            </p:cNvGraphicFramePr>
            <p:nvPr/>
          </p:nvGraphicFramePr>
          <p:xfrm>
            <a:off x="7866063" y="5389563"/>
            <a:ext cx="442912" cy="568325"/>
          </p:xfrm>
          <a:graphic>
            <a:graphicData uri="http://schemas.openxmlformats.org/presentationml/2006/ole">
              <mc:AlternateContent xmlns:mc="http://schemas.openxmlformats.org/markup-compatibility/2006">
                <mc:Choice xmlns:v="urn:schemas-microsoft-com:vml" Requires="v">
                  <p:oleObj spid="_x0000_s453376" name="Equation" r:id="rId20" imgW="177646" imgH="228402" progId="Equation.3">
                    <p:embed/>
                  </p:oleObj>
                </mc:Choice>
                <mc:Fallback>
                  <p:oleObj name="Equation" r:id="rId20" imgW="177646" imgH="228402" progId="Equation.3">
                    <p:embed/>
                    <p:pic>
                      <p:nvPicPr>
                        <p:cNvPr id="0" name="Picture 316"/>
                        <p:cNvPicPr>
                          <a:picLocks noChangeAspect="1" noChangeArrowheads="1"/>
                        </p:cNvPicPr>
                        <p:nvPr/>
                      </p:nvPicPr>
                      <p:blipFill>
                        <a:blip r:embed="rId21">
                          <a:lum bright="20000"/>
                          <a:extLst>
                            <a:ext uri="{28A0092B-C50C-407E-A947-70E740481C1C}">
                              <a14:useLocalDpi xmlns:a14="http://schemas.microsoft.com/office/drawing/2010/main" val="0"/>
                            </a:ext>
                          </a:extLst>
                        </a:blip>
                        <a:srcRect/>
                        <a:stretch>
                          <a:fillRect/>
                        </a:stretch>
                      </p:blipFill>
                      <p:spPr bwMode="auto">
                        <a:xfrm>
                          <a:off x="7866063" y="5389563"/>
                          <a:ext cx="442912" cy="5683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3366FF"/>
                              </a:solidFill>
                              <a:miter lim="800000"/>
                              <a:headEnd/>
                              <a:tailEnd/>
                            </a14:hiddenLine>
                          </a:ext>
                        </a:extLst>
                      </p:spPr>
                    </p:pic>
                  </p:oleObj>
                </mc:Fallback>
              </mc:AlternateContent>
            </a:graphicData>
          </a:graphic>
        </p:graphicFrame>
        <p:cxnSp>
          <p:nvCxnSpPr>
            <p:cNvPr id="58"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3" name="Footer Placeholder 2"/>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453757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42"/>
                                        </p:tgtEl>
                                        <p:attrNameLst>
                                          <p:attrName>style.visibility</p:attrName>
                                        </p:attrNameLst>
                                      </p:cBhvr>
                                      <p:to>
                                        <p:strVal val="visible"/>
                                      </p:to>
                                    </p:set>
                                    <p:animEffect transition="in" filter="fade">
                                      <p:cBhvr>
                                        <p:cTn id="7" dur="500"/>
                                        <p:tgtEl>
                                          <p:spTgt spid="778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par>
                                <p:cTn id="22" presetID="10" presetClass="entr" presetSubtype="0"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10"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par>
                                <p:cTn id="38" presetID="10" presetClass="entr" presetSubtype="0" fill="hold" nodeType="withEffect">
                                  <p:stCondLst>
                                    <p:cond delay="0"/>
                                  </p:stCondLst>
                                  <p:childTnLst>
                                    <p:set>
                                      <p:cBhvr>
                                        <p:cTn id="39" dur="1" fill="hold">
                                          <p:stCondLst>
                                            <p:cond delay="0"/>
                                          </p:stCondLst>
                                        </p:cTn>
                                        <p:tgtEl>
                                          <p:spTgt spid="129"/>
                                        </p:tgtEl>
                                        <p:attrNameLst>
                                          <p:attrName>style.visibility</p:attrName>
                                        </p:attrNameLst>
                                      </p:cBhvr>
                                      <p:to>
                                        <p:strVal val="visible"/>
                                      </p:to>
                                    </p:set>
                                    <p:animEffect transition="in" filter="fade">
                                      <p:cBhvr>
                                        <p:cTn id="40" dur="500"/>
                                        <p:tgtEl>
                                          <p:spTgt spid="1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9"/>
                                        </p:tgtEl>
                                        <p:attrNameLst>
                                          <p:attrName>style.visibility</p:attrName>
                                        </p:attrNameLst>
                                      </p:cBhvr>
                                      <p:to>
                                        <p:strVal val="visible"/>
                                      </p:to>
                                    </p:set>
                                    <p:animEffect transition="in" filter="fade">
                                      <p:cBhvr>
                                        <p:cTn id="45" dur="500"/>
                                        <p:tgtEl>
                                          <p:spTgt spid="1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2"/>
                                        </p:tgtEl>
                                        <p:attrNameLst>
                                          <p:attrName>style.visibility</p:attrName>
                                        </p:attrNameLst>
                                      </p:cBhvr>
                                      <p:to>
                                        <p:strVal val="visible"/>
                                      </p:to>
                                    </p:set>
                                    <p:animEffect transition="in" filter="fade">
                                      <p:cBhvr>
                                        <p:cTn id="5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cs-CZ" dirty="0"/>
          </a:p>
        </p:txBody>
      </p:sp>
      <p:sp>
        <p:nvSpPr>
          <p:cNvPr id="3" name="Zástupný symbol pro obsah 2"/>
          <p:cNvSpPr>
            <a:spLocks noGrp="1"/>
          </p:cNvSpPr>
          <p:nvPr>
            <p:ph idx="1"/>
          </p:nvPr>
        </p:nvSpPr>
        <p:spPr/>
        <p:txBody>
          <a:bodyPr/>
          <a:lstStyle/>
          <a:p>
            <a:r>
              <a:rPr lang="en-US" b="1" dirty="0" smtClean="0"/>
              <a:t>Algorithms </a:t>
            </a:r>
          </a:p>
          <a:p>
            <a:pPr lvl="1"/>
            <a:endParaRPr lang="en-US" dirty="0" smtClean="0"/>
          </a:p>
          <a:p>
            <a:pPr lvl="1"/>
            <a:r>
              <a:rPr lang="en-US" dirty="0" smtClean="0"/>
              <a:t>different path sampling techniques</a:t>
            </a:r>
          </a:p>
          <a:p>
            <a:pPr lvl="1"/>
            <a:endParaRPr lang="en-US" dirty="0" smtClean="0"/>
          </a:p>
          <a:p>
            <a:pPr lvl="1"/>
            <a:r>
              <a:rPr lang="en-US" smtClean="0"/>
              <a:t>different path PDF</a:t>
            </a:r>
            <a:endParaRPr lang="en-US" dirty="0" smtClean="0"/>
          </a:p>
          <a:p>
            <a:pPr lvl="1"/>
            <a:endParaRPr lang="en-US" dirty="0" smtClean="0"/>
          </a:p>
        </p:txBody>
      </p:sp>
      <p:grpSp>
        <p:nvGrpSpPr>
          <p:cNvPr id="5" name="Skupina 26"/>
          <p:cNvGrpSpPr/>
          <p:nvPr/>
        </p:nvGrpSpPr>
        <p:grpSpPr>
          <a:xfrm>
            <a:off x="4139952" y="2924944"/>
            <a:ext cx="4310136" cy="3164282"/>
            <a:chOff x="2565071" y="2161455"/>
            <a:chExt cx="5885019" cy="4320479"/>
          </a:xfrm>
        </p:grpSpPr>
        <p:grpSp>
          <p:nvGrpSpPr>
            <p:cNvPr id="6" name="Skupina 4"/>
            <p:cNvGrpSpPr/>
            <p:nvPr/>
          </p:nvGrpSpPr>
          <p:grpSpPr>
            <a:xfrm>
              <a:off x="4561657" y="2161455"/>
              <a:ext cx="3888433" cy="432047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11" name="Volný tvar 10"/>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Volný tvar 13"/>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Volný tvar 14"/>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1" y="3549693"/>
              <a:ext cx="1199749"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Volný tvar 7"/>
            <p:cNvSpPr/>
            <p:nvPr/>
          </p:nvSpPr>
          <p:spPr>
            <a:xfrm>
              <a:off x="3623941" y="2795236"/>
              <a:ext cx="4454148" cy="29350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Volný tvar 8"/>
            <p:cNvSpPr/>
            <p:nvPr/>
          </p:nvSpPr>
          <p:spPr>
            <a:xfrm>
              <a:off x="3635897" y="2708919"/>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Volný tvar 9"/>
            <p:cNvSpPr/>
            <p:nvPr/>
          </p:nvSpPr>
          <p:spPr>
            <a:xfrm>
              <a:off x="3635896" y="2708919"/>
              <a:ext cx="2736304" cy="1656184"/>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20" name="Zástupný symbol pro zápatí 19"/>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355462948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Why is the path integral view so useful?</a:t>
            </a:r>
            <a:endParaRPr lang="en-US" dirty="0"/>
          </a:p>
        </p:txBody>
      </p:sp>
      <p:sp>
        <p:nvSpPr>
          <p:cNvPr id="3" name="Zástupný symbol pro obsah 2"/>
          <p:cNvSpPr>
            <a:spLocks noGrp="1"/>
          </p:cNvSpPr>
          <p:nvPr>
            <p:ph idx="1"/>
          </p:nvPr>
        </p:nvSpPr>
        <p:spPr>
          <a:xfrm>
            <a:off x="457200" y="1600200"/>
            <a:ext cx="8686800" cy="4530725"/>
          </a:xfrm>
        </p:spPr>
        <p:txBody>
          <a:bodyPr/>
          <a:lstStyle/>
          <a:p>
            <a:endParaRPr lang="en-US" dirty="0" smtClean="0"/>
          </a:p>
          <a:p>
            <a:r>
              <a:rPr lang="en-US" dirty="0" smtClean="0"/>
              <a:t>Identify source of problems</a:t>
            </a:r>
          </a:p>
          <a:p>
            <a:pPr lvl="1"/>
            <a:endParaRPr lang="en-US" b="1" dirty="0" smtClean="0"/>
          </a:p>
          <a:p>
            <a:pPr lvl="1"/>
            <a:r>
              <a:rPr lang="en-US" b="1" dirty="0" smtClean="0"/>
              <a:t>High contribution paths</a:t>
            </a:r>
            <a:r>
              <a:rPr lang="en-US" dirty="0" smtClean="0"/>
              <a:t> sampled with </a:t>
            </a:r>
            <a:r>
              <a:rPr lang="en-US" b="1" dirty="0" smtClean="0"/>
              <a:t>low probability</a:t>
            </a:r>
          </a:p>
          <a:p>
            <a:pPr>
              <a:buNone/>
            </a:pPr>
            <a:endParaRPr lang="en-US" dirty="0" smtClean="0"/>
          </a:p>
          <a:p>
            <a:r>
              <a:rPr lang="en-US" dirty="0" smtClean="0"/>
              <a:t>Develop solutions</a:t>
            </a:r>
          </a:p>
          <a:p>
            <a:endParaRPr lang="en-US" b="1" dirty="0" smtClean="0"/>
          </a:p>
          <a:p>
            <a:pPr lvl="1"/>
            <a:r>
              <a:rPr lang="en-US" dirty="0" smtClean="0"/>
              <a:t>Advanced, global </a:t>
            </a:r>
            <a:r>
              <a:rPr lang="en-US" b="1" dirty="0" smtClean="0"/>
              <a:t>path sampling techniques</a:t>
            </a:r>
          </a:p>
          <a:p>
            <a:pPr lvl="1"/>
            <a:endParaRPr lang="en-US" b="1" dirty="0" smtClean="0"/>
          </a:p>
          <a:p>
            <a:pPr lvl="1"/>
            <a:r>
              <a:rPr lang="en-US" b="1" dirty="0" smtClean="0"/>
              <a:t>Combined</a:t>
            </a:r>
            <a:r>
              <a:rPr lang="en-US" dirty="0" smtClean="0"/>
              <a:t> path sampling techniques (MIS)</a:t>
            </a:r>
          </a:p>
        </p:txBody>
      </p:sp>
      <p:sp>
        <p:nvSpPr>
          <p:cNvPr id="8" name="Zástupný symbol pro zápatí 7"/>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205319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smtClean="0"/>
              <a:t>Derivation of the path integral from the rendering and measurement equations</a:t>
            </a:r>
            <a:endParaRPr lang="cs-CZ" dirty="0"/>
          </a:p>
        </p:txBody>
      </p:sp>
      <p:sp>
        <p:nvSpPr>
          <p:cNvPr id="7" name="Subtitle 6"/>
          <p:cNvSpPr>
            <a:spLocks noGrp="1"/>
          </p:cNvSpPr>
          <p:nvPr>
            <p:ph type="subTitle" idx="1"/>
          </p:nvPr>
        </p:nvSpPr>
        <p:spPr/>
        <p:txBody>
          <a:bodyPr/>
          <a:lstStyle/>
          <a:p>
            <a:endParaRPr lang="cs-CZ"/>
          </a:p>
        </p:txBody>
      </p:sp>
    </p:spTree>
    <p:extLst>
      <p:ext uri="{BB962C8B-B14F-4D97-AF65-F5344CB8AC3E}">
        <p14:creationId xmlns:p14="http://schemas.microsoft.com/office/powerpoint/2010/main" val="41238796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835150" y="2060575"/>
            <a:ext cx="5572125" cy="2962275"/>
            <a:chOff x="1835150" y="2060575"/>
            <a:chExt cx="5572125" cy="2962275"/>
          </a:xfrm>
        </p:grpSpPr>
        <p:grpSp>
          <p:nvGrpSpPr>
            <p:cNvPr id="16" name="Group 15"/>
            <p:cNvGrpSpPr/>
            <p:nvPr/>
          </p:nvGrpSpPr>
          <p:grpSpPr>
            <a:xfrm>
              <a:off x="1835150" y="2060575"/>
              <a:ext cx="5572125" cy="2962275"/>
              <a:chOff x="1835150" y="2060575"/>
              <a:chExt cx="5572125" cy="2962275"/>
            </a:xfrm>
          </p:grpSpPr>
          <p:pic>
            <p:nvPicPr>
              <p:cNvPr id="7170" name="Picture 2"/>
              <p:cNvPicPr>
                <a:picLocks noChangeAspect="1" noChangeArrowheads="1"/>
              </p:cNvPicPr>
              <p:nvPr/>
            </p:nvPicPr>
            <p:blipFill>
              <a:blip r:embed="rId3" cstate="print"/>
              <a:srcRect/>
              <a:stretch>
                <a:fillRect/>
              </a:stretch>
            </p:blipFill>
            <p:spPr bwMode="auto">
              <a:xfrm>
                <a:off x="1835150" y="2060575"/>
                <a:ext cx="5572125" cy="2962275"/>
              </a:xfrm>
              <a:prstGeom prst="rect">
                <a:avLst/>
              </a:prstGeom>
              <a:noFill/>
              <a:ln w="12700">
                <a:noFill/>
                <a:miter lim="800000"/>
                <a:headEnd/>
                <a:tailEnd/>
              </a:ln>
            </p:spPr>
          </p:pic>
          <p:sp>
            <p:nvSpPr>
              <p:cNvPr id="14" name="Rectangle 13"/>
              <p:cNvSpPr/>
              <p:nvPr/>
            </p:nvSpPr>
            <p:spPr>
              <a:xfrm rot="20339525">
                <a:off x="5532612" y="285293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339525">
                <a:off x="4529943" y="3478372"/>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48866" name="Object 2"/>
            <p:cNvGraphicFramePr>
              <a:graphicFrameLocks noChangeAspect="1"/>
            </p:cNvGraphicFramePr>
            <p:nvPr/>
          </p:nvGraphicFramePr>
          <p:xfrm>
            <a:off x="5531034" y="2751668"/>
            <a:ext cx="381000" cy="523875"/>
          </p:xfrm>
          <a:graphic>
            <a:graphicData uri="http://schemas.openxmlformats.org/presentationml/2006/ole">
              <mc:AlternateContent xmlns:mc="http://schemas.openxmlformats.org/markup-compatibility/2006">
                <mc:Choice xmlns:v="urn:schemas-microsoft-com:vml" Requires="v">
                  <p:oleObj spid="_x0000_s407342" name="Rovnice" r:id="rId4" imgW="165028" imgH="228501" progId="Equation.3">
                    <p:embed/>
                  </p:oleObj>
                </mc:Choice>
                <mc:Fallback>
                  <p:oleObj name="Rovnice" r:id="rId4" imgW="165028" imgH="228501" progId="Equation.3">
                    <p:embed/>
                    <p:pic>
                      <p:nvPicPr>
                        <p:cNvPr id="0" name="Picture 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1034" y="2751668"/>
                          <a:ext cx="381000" cy="5238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8867" name="Object 3"/>
            <p:cNvGraphicFramePr>
              <a:graphicFrameLocks noChangeAspect="1"/>
            </p:cNvGraphicFramePr>
            <p:nvPr/>
          </p:nvGraphicFramePr>
          <p:xfrm>
            <a:off x="4471988" y="3279775"/>
            <a:ext cx="439737" cy="493713"/>
          </p:xfrm>
          <a:graphic>
            <a:graphicData uri="http://schemas.openxmlformats.org/presentationml/2006/ole">
              <mc:AlternateContent xmlns:mc="http://schemas.openxmlformats.org/markup-compatibility/2006">
                <mc:Choice xmlns:v="urn:schemas-microsoft-com:vml" Requires="v">
                  <p:oleObj spid="_x0000_s407343" name="Rovnice" r:id="rId6" imgW="190335" imgH="215713" progId="Equation.3">
                    <p:embed/>
                  </p:oleObj>
                </mc:Choice>
                <mc:Fallback>
                  <p:oleObj name="Rovnice" r:id="rId6" imgW="190335" imgH="215713" progId="Equation.3">
                    <p:embed/>
                    <p:pic>
                      <p:nvPicPr>
                        <p:cNvPr id="0" name="Picture 1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1988" y="3279775"/>
                          <a:ext cx="439737" cy="4937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sp>
        <p:nvSpPr>
          <p:cNvPr id="7171" name="Content Placeholder 2"/>
          <p:cNvSpPr>
            <a:spLocks noGrp="1"/>
          </p:cNvSpPr>
          <p:nvPr>
            <p:ph idx="1"/>
          </p:nvPr>
        </p:nvSpPr>
        <p:spPr/>
        <p:txBody>
          <a:bodyPr/>
          <a:lstStyle/>
          <a:p>
            <a:r>
              <a:rPr lang="en-US" dirty="0" smtClean="0"/>
              <a:t>Let’s eliminate all directions and only talk about path vertices</a:t>
            </a:r>
            <a:r>
              <a:rPr lang="en-US" dirty="0"/>
              <a:t> </a:t>
            </a:r>
            <a:r>
              <a:rPr lang="en-US" dirty="0" smtClean="0"/>
              <a:t>(i.e. points in the scene)</a:t>
            </a:r>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r>
              <a:rPr lang="en-US" dirty="0" smtClean="0"/>
              <a:t>We introduce</a:t>
            </a:r>
            <a:br>
              <a:rPr lang="en-US" dirty="0" smtClean="0"/>
            </a:br>
            <a:r>
              <a:rPr lang="en-US" dirty="0" smtClean="0"/>
              <a:t>notation</a:t>
            </a:r>
            <a:r>
              <a:rPr lang="cs-CZ" dirty="0" smtClean="0"/>
              <a:t>:</a:t>
            </a:r>
          </a:p>
        </p:txBody>
      </p:sp>
      <p:sp>
        <p:nvSpPr>
          <p:cNvPr id="7172" name="Title 1"/>
          <p:cNvSpPr>
            <a:spLocks noGrp="1"/>
          </p:cNvSpPr>
          <p:nvPr>
            <p:ph type="title"/>
          </p:nvPr>
        </p:nvSpPr>
        <p:spPr>
          <a:xfrm>
            <a:off x="381000" y="266700"/>
            <a:ext cx="8512175" cy="1104900"/>
          </a:xfrm>
        </p:spPr>
        <p:txBody>
          <a:bodyPr/>
          <a:lstStyle/>
          <a:p>
            <a:r>
              <a:rPr lang="en-US" dirty="0" smtClean="0"/>
              <a:t>Three-point formulation of light transport</a:t>
            </a:r>
          </a:p>
        </p:txBody>
      </p:sp>
      <p:graphicFrame>
        <p:nvGraphicFramePr>
          <p:cNvPr id="548868" name="Object 4"/>
          <p:cNvGraphicFramePr>
            <a:graphicFrameLocks noChangeAspect="1"/>
          </p:cNvGraphicFramePr>
          <p:nvPr>
            <p:extLst>
              <p:ext uri="{D42A27DB-BD31-4B8C-83A1-F6EECF244321}">
                <p14:modId xmlns:p14="http://schemas.microsoft.com/office/powerpoint/2010/main" val="2475155652"/>
              </p:ext>
            </p:extLst>
          </p:nvPr>
        </p:nvGraphicFramePr>
        <p:xfrm>
          <a:off x="3058249" y="5445224"/>
          <a:ext cx="2871788" cy="465137"/>
        </p:xfrm>
        <a:graphic>
          <a:graphicData uri="http://schemas.openxmlformats.org/presentationml/2006/ole">
            <mc:AlternateContent xmlns:mc="http://schemas.openxmlformats.org/markup-compatibility/2006">
              <mc:Choice xmlns:v="urn:schemas-microsoft-com:vml" Requires="v">
                <p:oleObj spid="_x0000_s407344" name="Rovnice" r:id="rId8" imgW="1244600" imgH="203200" progId="Equation.3">
                  <p:embed/>
                </p:oleObj>
              </mc:Choice>
              <mc:Fallback>
                <p:oleObj name="Rovnice" r:id="rId8" imgW="1244600" imgH="203200" progId="Equation.3">
                  <p:embed/>
                  <p:pic>
                    <p:nvPicPr>
                      <p:cNvPr id="0" name="Picture 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8249" y="5445224"/>
                        <a:ext cx="2871788" cy="4651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8869" name="Object 5"/>
          <p:cNvGraphicFramePr>
            <a:graphicFrameLocks noChangeAspect="1"/>
          </p:cNvGraphicFramePr>
          <p:nvPr>
            <p:extLst>
              <p:ext uri="{D42A27DB-BD31-4B8C-83A1-F6EECF244321}">
                <p14:modId xmlns:p14="http://schemas.microsoft.com/office/powerpoint/2010/main" val="3089825284"/>
              </p:ext>
            </p:extLst>
          </p:nvPr>
        </p:nvGraphicFramePr>
        <p:xfrm>
          <a:off x="2169443" y="5949280"/>
          <a:ext cx="4922837" cy="522288"/>
        </p:xfrm>
        <a:graphic>
          <a:graphicData uri="http://schemas.openxmlformats.org/presentationml/2006/ole">
            <mc:AlternateContent xmlns:mc="http://schemas.openxmlformats.org/markup-compatibility/2006">
              <mc:Choice xmlns:v="urn:schemas-microsoft-com:vml" Requires="v">
                <p:oleObj spid="_x0000_s407345" name="Rovnice" r:id="rId10" imgW="2133600" imgH="228600" progId="Equation.3">
                  <p:embed/>
                </p:oleObj>
              </mc:Choice>
              <mc:Fallback>
                <p:oleObj name="Rovnice" r:id="rId10" imgW="2133600" imgH="228600" progId="Equation.3">
                  <p:embed/>
                  <p:pic>
                    <p:nvPicPr>
                      <p:cNvPr id="0" name="Picture 1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9443" y="5949280"/>
                        <a:ext cx="4922837" cy="5222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204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Rendering equation in the 3-pt formulation</a:t>
            </a:r>
            <a:endParaRPr lang="cs-CZ" dirty="0" smtClean="0"/>
          </a:p>
        </p:txBody>
      </p:sp>
      <p:sp>
        <p:nvSpPr>
          <p:cNvPr id="8195" name="Content Placeholder 2"/>
          <p:cNvSpPr>
            <a:spLocks noGrp="1"/>
          </p:cNvSpPr>
          <p:nvPr>
            <p:ph idx="1"/>
          </p:nvPr>
        </p:nvSpPr>
        <p:spPr/>
        <p:txBody>
          <a:bodyPr/>
          <a:lstStyle/>
          <a:p>
            <a:r>
              <a:rPr lang="en-US" dirty="0" smtClean="0"/>
              <a:t>Let’s use the above notation</a:t>
            </a:r>
            <a:br>
              <a:rPr lang="en-US" dirty="0" smtClean="0"/>
            </a:br>
            <a:r>
              <a:rPr lang="en-US" dirty="0" smtClean="0"/>
              <a:t>to rewrite the RE</a:t>
            </a:r>
          </a:p>
        </p:txBody>
      </p:sp>
      <p:graphicFrame>
        <p:nvGraphicFramePr>
          <p:cNvPr id="549890" name="Object 2"/>
          <p:cNvGraphicFramePr>
            <a:graphicFrameLocks noChangeAspect="1"/>
          </p:cNvGraphicFramePr>
          <p:nvPr/>
        </p:nvGraphicFramePr>
        <p:xfrm>
          <a:off x="828675" y="3644900"/>
          <a:ext cx="7677150" cy="1217613"/>
        </p:xfrm>
        <a:graphic>
          <a:graphicData uri="http://schemas.openxmlformats.org/presentationml/2006/ole">
            <mc:AlternateContent xmlns:mc="http://schemas.openxmlformats.org/markup-compatibility/2006">
              <mc:Choice xmlns:v="urn:schemas-microsoft-com:vml" Requires="v">
                <p:oleObj spid="_x0000_s408366" name="Rovnice" r:id="rId3" imgW="3327400" imgH="533400" progId="Equation.3">
                  <p:embed/>
                </p:oleObj>
              </mc:Choice>
              <mc:Fallback>
                <p:oleObj name="Rovnice" r:id="rId3" imgW="3327400" imgH="533400" progId="Equation.3">
                  <p:embed/>
                  <p:pic>
                    <p:nvPicPr>
                      <p:cNvPr id="0" name="Picture 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5" y="3644900"/>
                        <a:ext cx="7677150" cy="12176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549891" name="Object 3"/>
          <p:cNvGraphicFramePr>
            <a:graphicFrameLocks noChangeAspect="1"/>
          </p:cNvGraphicFramePr>
          <p:nvPr/>
        </p:nvGraphicFramePr>
        <p:xfrm>
          <a:off x="1943100" y="5301208"/>
          <a:ext cx="5448300" cy="1131888"/>
        </p:xfrm>
        <a:graphic>
          <a:graphicData uri="http://schemas.openxmlformats.org/presentationml/2006/ole">
            <mc:AlternateContent xmlns:mc="http://schemas.openxmlformats.org/markup-compatibility/2006">
              <mc:Choice xmlns:v="urn:schemas-microsoft-com:vml" Requires="v">
                <p:oleObj spid="_x0000_s408367" name="Rovnice" r:id="rId5" imgW="2362200" imgH="495300" progId="Equation.3">
                  <p:embed/>
                </p:oleObj>
              </mc:Choice>
              <mc:Fallback>
                <p:oleObj name="Rovnice" r:id="rId5" imgW="2362200" imgH="495300" progId="Equation.3">
                  <p:embed/>
                  <p:pic>
                    <p:nvPicPr>
                      <p:cNvPr id="0" name="Picture 1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100" y="5301208"/>
                        <a:ext cx="5448300" cy="113188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nvGrpSpPr>
          <p:cNvPr id="10" name="Group 9"/>
          <p:cNvGrpSpPr/>
          <p:nvPr/>
        </p:nvGrpSpPr>
        <p:grpSpPr>
          <a:xfrm>
            <a:off x="4886246" y="1772816"/>
            <a:ext cx="3657127" cy="1944216"/>
            <a:chOff x="1835150" y="2060575"/>
            <a:chExt cx="5572125" cy="2962275"/>
          </a:xfrm>
        </p:grpSpPr>
        <p:grpSp>
          <p:nvGrpSpPr>
            <p:cNvPr id="11" name="Group 15"/>
            <p:cNvGrpSpPr/>
            <p:nvPr/>
          </p:nvGrpSpPr>
          <p:grpSpPr>
            <a:xfrm>
              <a:off x="1835150" y="2060575"/>
              <a:ext cx="5572125" cy="2962275"/>
              <a:chOff x="1835150" y="2060575"/>
              <a:chExt cx="5572125" cy="2962275"/>
            </a:xfrm>
          </p:grpSpPr>
          <p:pic>
            <p:nvPicPr>
              <p:cNvPr id="14" name="Picture 2"/>
              <p:cNvPicPr>
                <a:picLocks noChangeAspect="1" noChangeArrowheads="1"/>
              </p:cNvPicPr>
              <p:nvPr/>
            </p:nvPicPr>
            <p:blipFill>
              <a:blip r:embed="rId7" cstate="print"/>
              <a:srcRect/>
              <a:stretch>
                <a:fillRect/>
              </a:stretch>
            </p:blipFill>
            <p:spPr bwMode="auto">
              <a:xfrm>
                <a:off x="1835150" y="2060575"/>
                <a:ext cx="5572125" cy="2962275"/>
              </a:xfrm>
              <a:prstGeom prst="rect">
                <a:avLst/>
              </a:prstGeom>
              <a:noFill/>
              <a:ln w="12700">
                <a:noFill/>
                <a:miter lim="800000"/>
                <a:headEnd/>
                <a:tailEnd/>
              </a:ln>
            </p:spPr>
          </p:pic>
          <p:sp>
            <p:nvSpPr>
              <p:cNvPr id="15" name="Rectangle 14"/>
              <p:cNvSpPr/>
              <p:nvPr/>
            </p:nvSpPr>
            <p:spPr>
              <a:xfrm rot="20339525">
                <a:off x="5532612" y="285293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0339525">
                <a:off x="4529943" y="3478372"/>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Object 2"/>
            <p:cNvGraphicFramePr>
              <a:graphicFrameLocks noChangeAspect="1"/>
            </p:cNvGraphicFramePr>
            <p:nvPr/>
          </p:nvGraphicFramePr>
          <p:xfrm>
            <a:off x="5531034" y="2751668"/>
            <a:ext cx="381000" cy="523875"/>
          </p:xfrm>
          <a:graphic>
            <a:graphicData uri="http://schemas.openxmlformats.org/presentationml/2006/ole">
              <mc:AlternateContent xmlns:mc="http://schemas.openxmlformats.org/markup-compatibility/2006">
                <mc:Choice xmlns:v="urn:schemas-microsoft-com:vml" Requires="v">
                  <p:oleObj spid="_x0000_s408368" name="Rovnice" r:id="rId8" imgW="165028" imgH="228501" progId="Equation.3">
                    <p:embed/>
                  </p:oleObj>
                </mc:Choice>
                <mc:Fallback>
                  <p:oleObj name="Rovnice" r:id="rId8" imgW="165028" imgH="228501" progId="Equation.3">
                    <p:embed/>
                    <p:pic>
                      <p:nvPicPr>
                        <p:cNvPr id="0" name="Picture 1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1034" y="2751668"/>
                          <a:ext cx="381000" cy="52387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aphicFrame>
          <p:nvGraphicFramePr>
            <p:cNvPr id="13" name="Object 3"/>
            <p:cNvGraphicFramePr>
              <a:graphicFrameLocks noChangeAspect="1"/>
            </p:cNvGraphicFramePr>
            <p:nvPr/>
          </p:nvGraphicFramePr>
          <p:xfrm>
            <a:off x="4471988" y="3279775"/>
            <a:ext cx="439737" cy="493713"/>
          </p:xfrm>
          <a:graphic>
            <a:graphicData uri="http://schemas.openxmlformats.org/presentationml/2006/ole">
              <mc:AlternateContent xmlns:mc="http://schemas.openxmlformats.org/markup-compatibility/2006">
                <mc:Choice xmlns:v="urn:schemas-microsoft-com:vml" Requires="v">
                  <p:oleObj spid="_x0000_s408369" name="Rovnice" r:id="rId10" imgW="190335" imgH="215713" progId="Equation.3">
                    <p:embed/>
                  </p:oleObj>
                </mc:Choice>
                <mc:Fallback>
                  <p:oleObj name="Rovnice" r:id="rId10" imgW="190335" imgH="215713" progId="Equation.3">
                    <p:embed/>
                    <p:pic>
                      <p:nvPicPr>
                        <p:cNvPr id="0" name="Picture 16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1988" y="3279775"/>
                          <a:ext cx="439737" cy="4937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gr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410449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891"/>
                                        </p:tgtEl>
                                        <p:attrNameLst>
                                          <p:attrName>style.visibility</p:attrName>
                                        </p:attrNameLst>
                                      </p:cBhvr>
                                      <p:to>
                                        <p:strVal val="visible"/>
                                      </p:to>
                                    </p:set>
                                    <p:animEffect transition="in" filter="fade">
                                      <p:cBhvr>
                                        <p:cTn id="7" dur="500"/>
                                        <p:tgtEl>
                                          <p:spTgt spid="549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 – Global illumination</a:t>
            </a:r>
            <a:endParaRPr lang="en-US" dirty="0"/>
          </a:p>
        </p:txBody>
      </p:sp>
      <p:sp>
        <p:nvSpPr>
          <p:cNvPr id="17" name="Zástupný symbol pro obsah 2"/>
          <p:cNvSpPr txBox="1">
            <a:spLocks/>
          </p:cNvSpPr>
          <p:nvPr/>
        </p:nvSpPr>
        <p:spPr bwMode="auto">
          <a:xfrm>
            <a:off x="467544" y="1757050"/>
            <a:ext cx="82296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baseline="0" noProof="0" dirty="0" smtClean="0">
                <a:ln>
                  <a:noFill/>
                </a:ln>
                <a:solidFill>
                  <a:schemeClr val="tx2"/>
                </a:solidFill>
                <a:effectLst/>
                <a:uLnTx/>
                <a:uFillTx/>
                <a:latin typeface="+mn-lt"/>
                <a:ea typeface="+mn-ea"/>
                <a:cs typeface="+mn-cs"/>
              </a:rPr>
              <a:t>More</a:t>
            </a:r>
            <a:r>
              <a:rPr kumimoji="0" lang="en-US" sz="2400" b="1" i="0" u="none" strike="noStrike" kern="0" cap="none" spc="0" normalizeH="0" noProof="0" dirty="0" smtClean="0">
                <a:ln>
                  <a:noFill/>
                </a:ln>
                <a:solidFill>
                  <a:schemeClr val="tx2"/>
                </a:solidFill>
                <a:effectLst/>
                <a:uLnTx/>
                <a:uFillTx/>
                <a:latin typeface="+mn-lt"/>
                <a:ea typeface="+mn-ea"/>
                <a:cs typeface="+mn-cs"/>
              </a:rPr>
              <a:t> information</a:t>
            </a:r>
          </a:p>
          <a:p>
            <a:pPr marL="800100" lvl="1" indent="-342900" eaLnBrk="0" hangingPunct="0">
              <a:spcBef>
                <a:spcPct val="20000"/>
              </a:spcBef>
              <a:buClr>
                <a:schemeClr val="accent1"/>
              </a:buClr>
              <a:buSzPct val="65000"/>
              <a:buFont typeface="Wingdings" pitchFamily="2" charset="2"/>
              <a:buChar char="n"/>
              <a:defRPr/>
            </a:pPr>
            <a:endParaRPr lang="en-US" sz="2400" kern="0" baseline="0" dirty="0" smtClean="0">
              <a:solidFill>
                <a:schemeClr val="tx2"/>
              </a:solidFill>
              <a:latin typeface="+mn-lt"/>
            </a:endParaRPr>
          </a:p>
          <a:p>
            <a:pPr marL="800100" lvl="1" indent="-342900" eaLnBrk="0" hangingPunct="0">
              <a:spcBef>
                <a:spcPct val="20000"/>
              </a:spcBef>
              <a:buClr>
                <a:schemeClr val="accent1"/>
              </a:buClr>
              <a:buSzPct val="65000"/>
              <a:buFont typeface="Wingdings" pitchFamily="2" charset="2"/>
              <a:buChar char="n"/>
              <a:defRPr/>
            </a:pPr>
            <a:r>
              <a:rPr lang="en-US" sz="2400" kern="0" baseline="0" dirty="0" smtClean="0">
                <a:solidFill>
                  <a:schemeClr val="tx2"/>
                </a:solidFill>
                <a:latin typeface="+mn-lt"/>
              </a:rPr>
              <a:t>“The State of</a:t>
            </a:r>
            <a:r>
              <a:rPr lang="en-US" sz="2400" kern="0" dirty="0" smtClean="0">
                <a:solidFill>
                  <a:schemeClr val="tx2"/>
                </a:solidFill>
                <a:latin typeface="+mn-lt"/>
              </a:rPr>
              <a:t> Rendering”</a:t>
            </a:r>
            <a:endParaRPr kumimoji="0" lang="en-US" sz="240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tabLst/>
              <a:defRPr/>
            </a:pPr>
            <a:endParaRPr kumimoji="0" lang="en-US" sz="2400" b="0" i="0" u="none" strike="noStrike" kern="0" cap="none" spc="0" normalizeH="0" baseline="0" noProof="0" dirty="0" smtClean="0">
              <a:ln>
                <a:noFill/>
              </a:ln>
              <a:solidFill>
                <a:schemeClr val="tx2"/>
              </a:solidFill>
              <a:effectLst/>
              <a:uLnTx/>
              <a:uFillTx/>
              <a:latin typeface="+mn-lt"/>
              <a:ea typeface="+mn-ea"/>
              <a:cs typeface="+mn-cs"/>
            </a:endParaRPr>
          </a:p>
        </p:txBody>
      </p:sp>
      <p:pic>
        <p:nvPicPr>
          <p:cNvPr id="54274" name="Picture 2" descr="http://graphics.tu-bs.de/projects/whocares/res/img/logos/Fxguide-logo.png"/>
          <p:cNvPicPr>
            <a:picLocks noChangeAspect="1" noChangeArrowheads="1"/>
          </p:cNvPicPr>
          <p:nvPr/>
        </p:nvPicPr>
        <p:blipFill>
          <a:blip r:embed="rId3" cstate="print"/>
          <a:srcRect/>
          <a:stretch>
            <a:fillRect/>
          </a:stretch>
        </p:blipFill>
        <p:spPr bwMode="auto">
          <a:xfrm>
            <a:off x="5148064" y="2852936"/>
            <a:ext cx="1905000" cy="581026"/>
          </a:xfrm>
          <a:prstGeom prst="rect">
            <a:avLst/>
          </a:prstGeom>
          <a:noFill/>
        </p:spPr>
      </p:pic>
      <p:sp>
        <p:nvSpPr>
          <p:cNvPr id="10" name="Zástupný symbol pro zápatí 9"/>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88576866"/>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t>Measurement equation in the 3-pt formulation</a:t>
            </a:r>
          </a:p>
        </p:txBody>
      </p:sp>
      <p:sp>
        <p:nvSpPr>
          <p:cNvPr id="9223" name="TextBox 7"/>
          <p:cNvSpPr txBox="1">
            <a:spLocks noChangeArrowheads="1"/>
          </p:cNvSpPr>
          <p:nvPr/>
        </p:nvSpPr>
        <p:spPr bwMode="auto">
          <a:xfrm>
            <a:off x="1475656" y="3861048"/>
            <a:ext cx="7497565" cy="769441"/>
          </a:xfrm>
          <a:prstGeom prst="rect">
            <a:avLst/>
          </a:prstGeom>
          <a:noFill/>
          <a:ln w="9525">
            <a:noFill/>
            <a:miter lim="800000"/>
            <a:headEnd/>
            <a:tailEnd/>
          </a:ln>
        </p:spPr>
        <p:txBody>
          <a:bodyPr wrap="none">
            <a:spAutoFit/>
          </a:bodyPr>
          <a:lstStyle/>
          <a:p>
            <a:r>
              <a:rPr lang="en-US" sz="2400" dirty="0" smtClean="0">
                <a:latin typeface="+mj-lt"/>
              </a:rPr>
              <a:t>Visual importance emitted from</a:t>
            </a:r>
            <a:r>
              <a:rPr lang="cs-CZ" sz="2400" dirty="0" smtClean="0">
                <a:latin typeface="+mj-lt"/>
              </a:rPr>
              <a:t> </a:t>
            </a:r>
            <a:r>
              <a:rPr lang="cs-CZ" sz="2400" b="1" dirty="0">
                <a:latin typeface="+mj-lt"/>
              </a:rPr>
              <a:t>x</a:t>
            </a:r>
            <a:r>
              <a:rPr lang="en-US" sz="2400" dirty="0">
                <a:latin typeface="+mj-lt"/>
              </a:rPr>
              <a:t>’ </a:t>
            </a:r>
            <a:r>
              <a:rPr lang="en-US" sz="2400" dirty="0" smtClean="0">
                <a:latin typeface="+mj-lt"/>
              </a:rPr>
              <a:t>to </a:t>
            </a:r>
            <a:r>
              <a:rPr lang="en-US" sz="2400" b="1" dirty="0" smtClean="0">
                <a:latin typeface="+mj-lt"/>
              </a:rPr>
              <a:t>x</a:t>
            </a:r>
            <a:endParaRPr lang="cs-CZ" sz="2400" dirty="0" smtClean="0">
              <a:latin typeface="+mj-lt"/>
            </a:endParaRPr>
          </a:p>
          <a:p>
            <a:r>
              <a:rPr lang="cs-CZ" sz="2000" dirty="0" smtClean="0">
                <a:latin typeface="+mj-lt"/>
              </a:rPr>
              <a:t>(</a:t>
            </a:r>
            <a:r>
              <a:rPr lang="en-US" sz="2000" dirty="0" smtClean="0">
                <a:latin typeface="+mj-lt"/>
              </a:rPr>
              <a:t>Notation</a:t>
            </a:r>
            <a:r>
              <a:rPr lang="cs-CZ" sz="2000" dirty="0" smtClean="0">
                <a:latin typeface="+mj-lt"/>
              </a:rPr>
              <a:t>: </a:t>
            </a:r>
            <a:r>
              <a:rPr lang="en-US" sz="2000" dirty="0" smtClean="0">
                <a:latin typeface="+mj-lt"/>
              </a:rPr>
              <a:t>arrow</a:t>
            </a:r>
            <a:r>
              <a:rPr lang="cs-CZ" sz="2000" dirty="0" smtClean="0">
                <a:latin typeface="+mj-lt"/>
              </a:rPr>
              <a:t> = </a:t>
            </a:r>
            <a:r>
              <a:rPr lang="en-US" sz="2000" dirty="0" smtClean="0">
                <a:latin typeface="+mj-lt"/>
              </a:rPr>
              <a:t>direction of the flow of light, not importance</a:t>
            </a:r>
            <a:r>
              <a:rPr lang="cs-CZ" sz="2000" dirty="0" smtClean="0">
                <a:latin typeface="+mj-lt"/>
              </a:rPr>
              <a:t>)</a:t>
            </a:r>
            <a:endParaRPr lang="en-US" sz="2000" dirty="0" smtClean="0">
              <a:latin typeface="+mj-lt"/>
            </a:endParaRPr>
          </a:p>
        </p:txBody>
      </p:sp>
      <p:sp>
        <p:nvSpPr>
          <p:cNvPr id="9224" name="TextBox 7"/>
          <p:cNvSpPr txBox="1">
            <a:spLocks noChangeArrowheads="1"/>
          </p:cNvSpPr>
          <p:nvPr/>
        </p:nvSpPr>
        <p:spPr bwMode="auto">
          <a:xfrm>
            <a:off x="1187450" y="5229200"/>
            <a:ext cx="3496470" cy="830997"/>
          </a:xfrm>
          <a:prstGeom prst="rect">
            <a:avLst/>
          </a:prstGeom>
          <a:noFill/>
          <a:ln w="9525">
            <a:noFill/>
            <a:miter lim="800000"/>
            <a:headEnd/>
            <a:tailEnd/>
          </a:ln>
        </p:spPr>
        <p:txBody>
          <a:bodyPr wrap="none">
            <a:spAutoFit/>
          </a:bodyPr>
          <a:lstStyle/>
          <a:p>
            <a:r>
              <a:rPr lang="cs-CZ" sz="2400" b="1" dirty="0">
                <a:latin typeface="+mj-lt"/>
              </a:rPr>
              <a:t>x</a:t>
            </a:r>
            <a:r>
              <a:rPr lang="en-US" sz="2400" dirty="0">
                <a:latin typeface="+mj-lt"/>
              </a:rPr>
              <a:t>’</a:t>
            </a:r>
            <a:r>
              <a:rPr lang="cs-CZ" sz="2400" dirty="0">
                <a:latin typeface="+mj-lt"/>
              </a:rPr>
              <a:t> ... </a:t>
            </a:r>
            <a:r>
              <a:rPr lang="en-US" sz="2400" dirty="0">
                <a:latin typeface="+mj-lt"/>
              </a:rPr>
              <a:t>o</a:t>
            </a:r>
            <a:r>
              <a:rPr lang="en-US" sz="2400" dirty="0" smtClean="0">
                <a:latin typeface="+mj-lt"/>
              </a:rPr>
              <a:t>n the sensor</a:t>
            </a:r>
            <a:endParaRPr lang="en-US" sz="2400" dirty="0">
              <a:latin typeface="+mj-lt"/>
            </a:endParaRPr>
          </a:p>
          <a:p>
            <a:r>
              <a:rPr lang="en-US" sz="2400" b="1" dirty="0">
                <a:latin typeface="+mj-lt"/>
              </a:rPr>
              <a:t>x</a:t>
            </a:r>
            <a:r>
              <a:rPr lang="en-US" sz="2400" dirty="0">
                <a:latin typeface="+mj-lt"/>
              </a:rPr>
              <a:t> … o</a:t>
            </a:r>
            <a:r>
              <a:rPr lang="en-US" sz="2400" dirty="0" smtClean="0">
                <a:latin typeface="+mj-lt"/>
              </a:rPr>
              <a:t>n the scene surface</a:t>
            </a:r>
            <a:endParaRPr lang="en-US" sz="2400" dirty="0">
              <a:latin typeface="+mj-lt"/>
            </a:endParaRPr>
          </a:p>
        </p:txBody>
      </p:sp>
      <p:graphicFrame>
        <p:nvGraphicFramePr>
          <p:cNvPr id="552962" name="Object 2"/>
          <p:cNvGraphicFramePr>
            <a:graphicFrameLocks noChangeAspect="1"/>
          </p:cNvGraphicFramePr>
          <p:nvPr/>
        </p:nvGraphicFramePr>
        <p:xfrm>
          <a:off x="755576" y="2204864"/>
          <a:ext cx="7618413" cy="666750"/>
        </p:xfrm>
        <a:graphic>
          <a:graphicData uri="http://schemas.openxmlformats.org/presentationml/2006/ole">
            <mc:AlternateContent xmlns:mc="http://schemas.openxmlformats.org/markup-compatibility/2006">
              <mc:Choice xmlns:v="urn:schemas-microsoft-com:vml" Requires="v">
                <p:oleObj spid="_x0000_s408781" name="Rovnice" r:id="rId3" imgW="3302000" imgH="292100" progId="Equation.3">
                  <p:embed/>
                </p:oleObj>
              </mc:Choice>
              <mc:Fallback>
                <p:oleObj name="Rovnice" r:id="rId3" imgW="3302000" imgH="292100" progId="Equation.3">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204864"/>
                        <a:ext cx="7618413" cy="6667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cxnSp>
        <p:nvCxnSpPr>
          <p:cNvPr id="11" name="Straight Arrow Connector 10"/>
          <p:cNvCxnSpPr/>
          <p:nvPr/>
        </p:nvCxnSpPr>
        <p:spPr>
          <a:xfrm flipV="1">
            <a:off x="2123728" y="2780928"/>
            <a:ext cx="360041" cy="10801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23863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Derivation of the path integral: A sketch</a:t>
            </a:r>
            <a:endParaRPr lang="cs-CZ" dirty="0"/>
          </a:p>
        </p:txBody>
      </p:sp>
      <p:sp>
        <p:nvSpPr>
          <p:cNvPr id="3" name="Content Placeholder 2"/>
          <p:cNvSpPr>
            <a:spLocks noGrp="1"/>
          </p:cNvSpPr>
          <p:nvPr>
            <p:ph idx="1"/>
          </p:nvPr>
        </p:nvSpPr>
        <p:spPr/>
        <p:txBody>
          <a:bodyPr/>
          <a:lstStyle/>
          <a:p>
            <a:r>
              <a:rPr lang="en-US" dirty="0" smtClean="0"/>
              <a:t>Plug the Neumann expansion of the RE into the measurement equation</a:t>
            </a:r>
            <a:r>
              <a:rPr lang="cs-CZ" dirty="0" smtClean="0"/>
              <a:t>, </a:t>
            </a:r>
            <a:r>
              <a:rPr lang="en-US" dirty="0" smtClean="0"/>
              <a:t>you get a sum of integrals</a:t>
            </a:r>
            <a:r>
              <a:rPr lang="cs-CZ" dirty="0" smtClean="0"/>
              <a:t>. </a:t>
            </a:r>
          </a:p>
          <a:p>
            <a:endParaRPr lang="cs-CZ" dirty="0"/>
          </a:p>
          <a:p>
            <a:r>
              <a:rPr lang="en-US" dirty="0" smtClean="0"/>
              <a:t>The integrand of this sum is the path contribution function</a:t>
            </a:r>
            <a:r>
              <a:rPr lang="cs-CZ" dirty="0" smtClean="0"/>
              <a:t>.</a:t>
            </a:r>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3726062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 A historical remark</a:t>
            </a:r>
            <a:endParaRPr lang="en-US" dirty="0"/>
          </a:p>
        </p:txBody>
      </p:sp>
      <p:sp>
        <p:nvSpPr>
          <p:cNvPr id="3" name="Zástupný symbol pro obsah 2"/>
          <p:cNvSpPr>
            <a:spLocks noGrp="1"/>
          </p:cNvSpPr>
          <p:nvPr>
            <p:ph idx="1"/>
          </p:nvPr>
        </p:nvSpPr>
        <p:spPr/>
        <p:txBody>
          <a:bodyPr/>
          <a:lstStyle/>
          <a:p>
            <a:r>
              <a:rPr lang="en-US" dirty="0" smtClean="0"/>
              <a:t>This course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and </a:t>
            </a:r>
            <a:r>
              <a:rPr lang="en-US" sz="2000" dirty="0" err="1" smtClean="0">
                <a:solidFill>
                  <a:schemeClr val="accent1"/>
                </a:solidFill>
              </a:rPr>
              <a:t>Guibas</a:t>
            </a:r>
            <a:r>
              <a:rPr lang="en-US" sz="2000" dirty="0" smtClean="0">
                <a:solidFill>
                  <a:schemeClr val="accent1"/>
                </a:solidFill>
              </a:rPr>
              <a:t> 1995], [</a:t>
            </a:r>
            <a:r>
              <a:rPr lang="en-US" sz="2000" dirty="0" err="1" smtClean="0">
                <a:solidFill>
                  <a:schemeClr val="accent1"/>
                </a:solidFill>
              </a:rPr>
              <a:t>Veach</a:t>
            </a:r>
            <a:r>
              <a:rPr lang="en-US" sz="2000" dirty="0" smtClean="0">
                <a:solidFill>
                  <a:schemeClr val="accent1"/>
                </a:solidFill>
              </a:rPr>
              <a:t> 1997]</a:t>
            </a:r>
          </a:p>
          <a:p>
            <a:pPr lvl="1"/>
            <a:r>
              <a:rPr lang="en-US" dirty="0" smtClean="0"/>
              <a:t>Easily derived form the rendering equation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1997]</a:t>
            </a:r>
            <a:endParaRPr lang="en-US" sz="2000" dirty="0" smtClean="0"/>
          </a:p>
          <a:p>
            <a:endParaRPr lang="en-US" dirty="0" smtClean="0"/>
          </a:p>
          <a:p>
            <a:r>
              <a:rPr lang="en-US" dirty="0" smtClean="0"/>
              <a:t>Feynman path integral</a:t>
            </a:r>
            <a:r>
              <a:rPr lang="cs-CZ" dirty="0" smtClean="0"/>
              <a:t> </a:t>
            </a:r>
            <a:r>
              <a:rPr lang="cs-CZ" dirty="0" err="1" smtClean="0"/>
              <a:t>formulation</a:t>
            </a:r>
            <a:r>
              <a:rPr lang="cs-CZ" dirty="0" smtClean="0"/>
              <a:t> </a:t>
            </a:r>
            <a:r>
              <a:rPr lang="cs-CZ" dirty="0" err="1" smtClean="0"/>
              <a:t>of</a:t>
            </a:r>
            <a:r>
              <a:rPr lang="cs-CZ" dirty="0" smtClean="0"/>
              <a:t> </a:t>
            </a:r>
            <a:r>
              <a:rPr lang="cs-CZ" dirty="0" err="1" smtClean="0"/>
              <a:t>quantum</a:t>
            </a:r>
            <a:r>
              <a:rPr lang="cs-CZ" dirty="0" smtClean="0"/>
              <a:t> </a:t>
            </a:r>
            <a:r>
              <a:rPr lang="cs-CZ" dirty="0" err="1" smtClean="0"/>
              <a:t>mechanics</a:t>
            </a:r>
            <a:r>
              <a:rPr lang="cs-CZ" dirty="0" smtClean="0"/>
              <a:t> </a:t>
            </a:r>
            <a:r>
              <a:rPr lang="en-US" dirty="0" smtClean="0"/>
              <a:t> </a:t>
            </a:r>
            <a:r>
              <a:rPr lang="en-US" sz="2000" dirty="0" smtClean="0">
                <a:solidFill>
                  <a:schemeClr val="accent1"/>
                </a:solidFill>
              </a:rPr>
              <a:t>[Feynman and </a:t>
            </a:r>
            <a:r>
              <a:rPr lang="en-US" sz="2000" dirty="0" err="1" smtClean="0">
                <a:solidFill>
                  <a:schemeClr val="accent1"/>
                </a:solidFill>
              </a:rPr>
              <a:t>Hibbs</a:t>
            </a:r>
            <a:r>
              <a:rPr lang="en-US" sz="2000" dirty="0" smtClean="0">
                <a:solidFill>
                  <a:schemeClr val="accent1"/>
                </a:solidFill>
              </a:rPr>
              <a:t> 65]</a:t>
            </a:r>
          </a:p>
          <a:p>
            <a:endParaRPr lang="en-US" dirty="0" smtClean="0"/>
          </a:p>
          <a:p>
            <a:r>
              <a:rPr lang="en-US" dirty="0" smtClean="0"/>
              <a:t>Homogeneous materials </a:t>
            </a:r>
            <a:r>
              <a:rPr lang="en-US" sz="2000" dirty="0" smtClean="0">
                <a:solidFill>
                  <a:schemeClr val="accent1"/>
                </a:solidFill>
              </a:rPr>
              <a:t>[</a:t>
            </a:r>
            <a:r>
              <a:rPr lang="en-US" sz="2000" dirty="0" err="1" smtClean="0">
                <a:solidFill>
                  <a:schemeClr val="accent1"/>
                </a:solidFill>
              </a:rPr>
              <a:t>Tessendorf</a:t>
            </a:r>
            <a:r>
              <a:rPr lang="en-US" sz="2000" dirty="0" smtClean="0">
                <a:solidFill>
                  <a:schemeClr val="accent1"/>
                </a:solidFill>
              </a:rPr>
              <a:t> 89, 91, 92]</a:t>
            </a:r>
          </a:p>
          <a:p>
            <a:endParaRPr lang="en-US" dirty="0" smtClean="0"/>
          </a:p>
          <a:p>
            <a:r>
              <a:rPr lang="en-US" dirty="0" smtClean="0"/>
              <a:t>Rendering </a:t>
            </a:r>
            <a:r>
              <a:rPr lang="en-US" sz="2000" dirty="0" smtClean="0">
                <a:solidFill>
                  <a:schemeClr val="accent1"/>
                </a:solidFill>
              </a:rPr>
              <a:t>[</a:t>
            </a:r>
            <a:r>
              <a:rPr lang="en-US" sz="2000" dirty="0" err="1" smtClean="0">
                <a:solidFill>
                  <a:schemeClr val="accent1"/>
                </a:solidFill>
              </a:rPr>
              <a:t>Premo</a:t>
            </a:r>
            <a:r>
              <a:rPr lang="cs-CZ" sz="2000" dirty="0" smtClean="0">
                <a:solidFill>
                  <a:schemeClr val="accent1"/>
                </a:solidFill>
              </a:rPr>
              <a:t>že </a:t>
            </a:r>
            <a:r>
              <a:rPr lang="cs-CZ" sz="2000" dirty="0" err="1" smtClean="0">
                <a:solidFill>
                  <a:schemeClr val="accent1"/>
                </a:solidFill>
              </a:rPr>
              <a:t>et</a:t>
            </a:r>
            <a:r>
              <a:rPr lang="cs-CZ" sz="2000" dirty="0" smtClean="0">
                <a:solidFill>
                  <a:schemeClr val="accent1"/>
                </a:solidFill>
              </a:rPr>
              <a:t> </a:t>
            </a:r>
            <a:r>
              <a:rPr lang="cs-CZ" sz="2000" dirty="0" err="1" smtClean="0">
                <a:solidFill>
                  <a:schemeClr val="accent1"/>
                </a:solidFill>
              </a:rPr>
              <a:t>al</a:t>
            </a:r>
            <a:r>
              <a:rPr lang="cs-CZ" sz="2000" dirty="0" smtClean="0">
                <a:solidFill>
                  <a:schemeClr val="accent1"/>
                </a:solidFill>
              </a:rPr>
              <a:t>. 03, 04</a:t>
            </a:r>
            <a:r>
              <a:rPr lang="en-US" sz="2000" dirty="0" smtClean="0">
                <a:solidFill>
                  <a:schemeClr val="accent1"/>
                </a:solidFill>
              </a:rPr>
              <a:t>]</a:t>
            </a:r>
            <a:endParaRPr lang="en-US" sz="2000" dirty="0">
              <a:solidFill>
                <a:schemeClr val="accent1"/>
              </a:solidFill>
            </a:endParaRPr>
          </a:p>
        </p:txBody>
      </p:sp>
      <p:sp>
        <p:nvSpPr>
          <p:cNvPr id="6" name="Zástupný symbol pro zápatí 5"/>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2819939777"/>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Bidirectional path tracing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10356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Bidirectional path tracing</a:t>
            </a:r>
            <a:endParaRPr lang="cs-CZ" dirty="0"/>
          </a:p>
        </p:txBody>
      </p:sp>
      <p:grpSp>
        <p:nvGrpSpPr>
          <p:cNvPr id="4" name="Skupina 19"/>
          <p:cNvGrpSpPr/>
          <p:nvPr/>
        </p:nvGrpSpPr>
        <p:grpSpPr>
          <a:xfrm>
            <a:off x="35496" y="3263249"/>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0" name="Skupina 35"/>
          <p:cNvGrpSpPr/>
          <p:nvPr/>
        </p:nvGrpSpPr>
        <p:grpSpPr>
          <a:xfrm>
            <a:off x="3084105" y="3263249"/>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51"/>
          <p:cNvGrpSpPr/>
          <p:nvPr/>
        </p:nvGrpSpPr>
        <p:grpSpPr>
          <a:xfrm>
            <a:off x="6156176" y="3263249"/>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3" name="TextovéPole 52"/>
          <p:cNvSpPr txBox="1"/>
          <p:nvPr/>
        </p:nvSpPr>
        <p:spPr>
          <a:xfrm>
            <a:off x="713605" y="2516778"/>
            <a:ext cx="1842171" cy="461665"/>
          </a:xfrm>
          <a:prstGeom prst="rect">
            <a:avLst/>
          </a:prstGeom>
          <a:noFill/>
        </p:spPr>
        <p:txBody>
          <a:bodyPr wrap="none" rtlCol="0">
            <a:spAutoFit/>
          </a:bodyPr>
          <a:lstStyle/>
          <a:p>
            <a:r>
              <a:rPr lang="en-US" sz="2400" dirty="0" smtClean="0">
                <a:solidFill>
                  <a:schemeClr val="tx2"/>
                </a:solidFill>
                <a:latin typeface="+mn-lt"/>
              </a:rPr>
              <a:t>Path tracing</a:t>
            </a:r>
            <a:endParaRPr lang="cs-CZ" sz="2400" dirty="0" smtClean="0">
              <a:solidFill>
                <a:schemeClr val="tx2"/>
              </a:solidFill>
              <a:latin typeface="+mn-lt"/>
            </a:endParaRPr>
          </a:p>
        </p:txBody>
      </p:sp>
      <p:sp>
        <p:nvSpPr>
          <p:cNvPr id="54" name="TextovéPole 53"/>
          <p:cNvSpPr txBox="1"/>
          <p:nvPr/>
        </p:nvSpPr>
        <p:spPr>
          <a:xfrm>
            <a:off x="3792189" y="2516778"/>
            <a:ext cx="1931939" cy="461665"/>
          </a:xfrm>
          <a:prstGeom prst="rect">
            <a:avLst/>
          </a:prstGeom>
          <a:noFill/>
        </p:spPr>
        <p:txBody>
          <a:bodyPr wrap="none" rtlCol="0">
            <a:spAutoFit/>
          </a:bodyPr>
          <a:lstStyle/>
          <a:p>
            <a:r>
              <a:rPr lang="en-US" sz="2400" dirty="0" smtClean="0">
                <a:solidFill>
                  <a:schemeClr val="tx2"/>
                </a:solidFill>
                <a:latin typeface="+mn-lt"/>
              </a:rPr>
              <a:t>Light tracing</a:t>
            </a:r>
            <a:endParaRPr lang="cs-CZ" sz="2400" dirty="0" smtClean="0">
              <a:solidFill>
                <a:schemeClr val="tx2"/>
              </a:solidFill>
              <a:latin typeface="+mn-lt"/>
            </a:endParaRPr>
          </a:p>
        </p:txBody>
      </p:sp>
      <p:sp>
        <p:nvSpPr>
          <p:cNvPr id="55" name="TextovéPole 54"/>
          <p:cNvSpPr txBox="1"/>
          <p:nvPr/>
        </p:nvSpPr>
        <p:spPr>
          <a:xfrm>
            <a:off x="6453992" y="2333853"/>
            <a:ext cx="2438488" cy="830997"/>
          </a:xfrm>
          <a:prstGeom prst="rect">
            <a:avLst/>
          </a:prstGeom>
          <a:noFill/>
        </p:spPr>
        <p:txBody>
          <a:bodyPr wrap="none" rtlCol="0">
            <a:spAutoFit/>
          </a:bodyPr>
          <a:lstStyle/>
          <a:p>
            <a:pPr algn="ctr"/>
            <a:r>
              <a:rPr lang="en-US" sz="2400" b="1" dirty="0" smtClean="0">
                <a:solidFill>
                  <a:schemeClr val="tx2"/>
                </a:solidFill>
                <a:latin typeface="+mn-lt"/>
              </a:rPr>
              <a:t>Bidirectional</a:t>
            </a:r>
            <a:br>
              <a:rPr lang="en-US" sz="2400" b="1" dirty="0" smtClean="0">
                <a:solidFill>
                  <a:schemeClr val="tx2"/>
                </a:solidFill>
                <a:latin typeface="+mn-lt"/>
              </a:rPr>
            </a:br>
            <a:r>
              <a:rPr lang="en-US" sz="2400" b="1" dirty="0" smtClean="0">
                <a:solidFill>
                  <a:schemeClr val="tx2"/>
                </a:solidFill>
                <a:latin typeface="+mn-lt"/>
              </a:rPr>
              <a:t>path sampling</a:t>
            </a:r>
            <a:endParaRPr lang="cs-CZ" sz="2400" b="1" dirty="0" smtClean="0">
              <a:solidFill>
                <a:schemeClr val="tx2"/>
              </a:solidFill>
              <a:latin typeface="+mn-lt"/>
            </a:endParaRPr>
          </a:p>
        </p:txBody>
      </p:sp>
      <p:sp>
        <p:nvSpPr>
          <p:cNvPr id="58" name="Zástupný symbol pro zápatí 57"/>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938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smtClean="0">
                  <a:latin typeface="+mn-lt"/>
                </a:rPr>
                <a:t>vertex on a </a:t>
              </a:r>
              <a:r>
                <a:rPr lang="en-US" sz="1600" b="1" dirty="0" smtClean="0">
                  <a:latin typeface="+mn-lt"/>
                </a:rPr>
                <a:t>light sub-path</a:t>
              </a:r>
              <a:endParaRPr lang="en-US" sz="1600" b="1" dirty="0">
                <a:latin typeface="+mn-lt"/>
              </a:endParaRPr>
            </a:p>
          </p:txBody>
        </p:sp>
        <p:sp>
          <p:nvSpPr>
            <p:cNvPr id="103" name="TextBox 102"/>
            <p:cNvSpPr txBox="1"/>
            <p:nvPr/>
          </p:nvSpPr>
          <p:spPr>
            <a:xfrm>
              <a:off x="745734" y="1553082"/>
              <a:ext cx="2683748" cy="338554"/>
            </a:xfrm>
            <a:prstGeom prst="rect">
              <a:avLst/>
            </a:prstGeom>
            <a:noFill/>
          </p:spPr>
          <p:txBody>
            <a:bodyPr wrap="none" rtlCol="0">
              <a:spAutoFit/>
            </a:bodyPr>
            <a:lstStyle/>
            <a:p>
              <a:r>
                <a:rPr lang="en-US" sz="1600" dirty="0" smtClean="0">
                  <a:latin typeface="+mn-lt"/>
                </a:rPr>
                <a:t>vertex on en </a:t>
              </a:r>
              <a:r>
                <a:rPr lang="en-US" sz="1600" b="1" dirty="0" smtClean="0">
                  <a:latin typeface="+mn-lt"/>
                </a:rPr>
                <a:t>eye sub-path</a:t>
              </a:r>
              <a:endParaRPr lang="en-US" sz="1600" b="1" dirty="0">
                <a:latin typeface="+mn-lt"/>
              </a:endParaRPr>
            </a:p>
          </p:txBody>
        </p:sp>
      </p:grpSp>
      <p:grpSp>
        <p:nvGrpSpPr>
          <p:cNvPr id="98"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Pravá složená závorka 153"/>
          <p:cNvSpPr/>
          <p:nvPr/>
        </p:nvSpPr>
        <p:spPr>
          <a:xfrm>
            <a:off x="6907078" y="2431162"/>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ovéPole 154"/>
          <p:cNvSpPr txBox="1"/>
          <p:nvPr/>
        </p:nvSpPr>
        <p:spPr>
          <a:xfrm>
            <a:off x="7061458" y="2688372"/>
            <a:ext cx="1420582" cy="369332"/>
          </a:xfrm>
          <a:prstGeom prst="rect">
            <a:avLst/>
          </a:prstGeom>
          <a:noFill/>
        </p:spPr>
        <p:txBody>
          <a:bodyPr wrap="none" rtlCol="0">
            <a:spAutoFit/>
          </a:bodyPr>
          <a:lstStyle/>
          <a:p>
            <a:r>
              <a:rPr lang="en-US" dirty="0" smtClean="0">
                <a:solidFill>
                  <a:schemeClr val="tx2"/>
                </a:solidFill>
                <a:latin typeface="+mn-lt"/>
              </a:rPr>
              <a:t>path tracing</a:t>
            </a:r>
          </a:p>
        </p:txBody>
      </p:sp>
      <p:sp>
        <p:nvSpPr>
          <p:cNvPr id="156" name="Pravá složená závorka 155"/>
          <p:cNvSpPr/>
          <p:nvPr/>
        </p:nvSpPr>
        <p:spPr>
          <a:xfrm>
            <a:off x="6907078" y="4725144"/>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ovéPole 156"/>
          <p:cNvSpPr txBox="1"/>
          <p:nvPr/>
        </p:nvSpPr>
        <p:spPr>
          <a:xfrm>
            <a:off x="7061458" y="4982354"/>
            <a:ext cx="1422184" cy="369332"/>
          </a:xfrm>
          <a:prstGeom prst="rect">
            <a:avLst/>
          </a:prstGeom>
          <a:noFill/>
        </p:spPr>
        <p:txBody>
          <a:bodyPr wrap="none" rtlCol="0">
            <a:spAutoFit/>
          </a:bodyPr>
          <a:lstStyle/>
          <a:p>
            <a:r>
              <a:rPr lang="en-US" dirty="0" smtClean="0">
                <a:solidFill>
                  <a:schemeClr val="tx2"/>
                </a:solidFill>
                <a:latin typeface="+mn-lt"/>
              </a:rPr>
              <a:t>light tracing</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79" name="Zástupný symbol pro zápatí 78"/>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97977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3"/>
                                        </p:tgtEl>
                                        <p:attrNameLst>
                                          <p:attrName>style.visibility</p:attrName>
                                        </p:attrNameLst>
                                      </p:cBhvr>
                                      <p:to>
                                        <p:strVal val="visible"/>
                                      </p:to>
                                    </p:set>
                                    <p:animEffect transition="in" filter="fade">
                                      <p:cBhvr>
                                        <p:cTn id="20" dur="500"/>
                                        <p:tgtEl>
                                          <p:spTgt spid="16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4"/>
                                        </p:tgtEl>
                                        <p:attrNameLst>
                                          <p:attrName>style.visibility</p:attrName>
                                        </p:attrNameLst>
                                      </p:cBhvr>
                                      <p:to>
                                        <p:strVal val="visible"/>
                                      </p:to>
                                    </p:set>
                                    <p:animEffect transition="in" filter="fade">
                                      <p:cBhvr>
                                        <p:cTn id="23" dur="500"/>
                                        <p:tgtEl>
                                          <p:spTgt spid="16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5"/>
                                        </p:tgtEl>
                                        <p:attrNameLst>
                                          <p:attrName>style.visibility</p:attrName>
                                        </p:attrNameLst>
                                      </p:cBhvr>
                                      <p:to>
                                        <p:strVal val="visible"/>
                                      </p:to>
                                    </p:set>
                                    <p:animEffect transition="in" filter="fade">
                                      <p:cBhvr>
                                        <p:cTn id="26"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164" grpId="0"/>
      <p:bldP spid="165" grpId="0"/>
      <p:bldP spid="16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smtClean="0">
                  <a:latin typeface="+mn-lt"/>
                </a:rPr>
                <a:t>vertex on a </a:t>
              </a:r>
              <a:r>
                <a:rPr lang="en-US" sz="1600" b="1" dirty="0" smtClean="0">
                  <a:latin typeface="+mn-lt"/>
                </a:rPr>
                <a:t>light sub-path</a:t>
              </a:r>
              <a:endParaRPr lang="en-US" sz="1600" b="1" dirty="0">
                <a:latin typeface="+mn-lt"/>
              </a:endParaRPr>
            </a:p>
          </p:txBody>
        </p:sp>
        <p:sp>
          <p:nvSpPr>
            <p:cNvPr id="103" name="TextBox 102"/>
            <p:cNvSpPr txBox="1"/>
            <p:nvPr/>
          </p:nvSpPr>
          <p:spPr>
            <a:xfrm>
              <a:off x="745734" y="1553082"/>
              <a:ext cx="2683748" cy="338554"/>
            </a:xfrm>
            <a:prstGeom prst="rect">
              <a:avLst/>
            </a:prstGeom>
            <a:noFill/>
          </p:spPr>
          <p:txBody>
            <a:bodyPr wrap="none" rtlCol="0">
              <a:spAutoFit/>
            </a:bodyPr>
            <a:lstStyle/>
            <a:p>
              <a:r>
                <a:rPr lang="en-US" sz="1600" dirty="0" smtClean="0">
                  <a:latin typeface="+mn-lt"/>
                </a:rPr>
                <a:t>vertex on en </a:t>
              </a:r>
              <a:r>
                <a:rPr lang="en-US" sz="1600" b="1" dirty="0" smtClean="0">
                  <a:latin typeface="+mn-lt"/>
                </a:rPr>
                <a:t>eye sub-path</a:t>
              </a:r>
              <a:endParaRPr lang="en-US" sz="1600" b="1" dirty="0">
                <a:latin typeface="+mn-lt"/>
              </a:endParaRPr>
            </a:p>
          </p:txBody>
        </p:sp>
      </p:grpSp>
      <p:grpSp>
        <p:nvGrpSpPr>
          <p:cNvPr id="3"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Pravá složená závorka 153"/>
          <p:cNvSpPr/>
          <p:nvPr/>
        </p:nvSpPr>
        <p:spPr>
          <a:xfrm>
            <a:off x="6907078" y="2431162"/>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ovéPole 154"/>
          <p:cNvSpPr txBox="1"/>
          <p:nvPr/>
        </p:nvSpPr>
        <p:spPr>
          <a:xfrm>
            <a:off x="7061458" y="2688372"/>
            <a:ext cx="1420582" cy="369332"/>
          </a:xfrm>
          <a:prstGeom prst="rect">
            <a:avLst/>
          </a:prstGeom>
          <a:noFill/>
        </p:spPr>
        <p:txBody>
          <a:bodyPr wrap="none" rtlCol="0">
            <a:spAutoFit/>
          </a:bodyPr>
          <a:lstStyle/>
          <a:p>
            <a:r>
              <a:rPr lang="en-US" dirty="0" smtClean="0">
                <a:solidFill>
                  <a:schemeClr val="tx2"/>
                </a:solidFill>
                <a:latin typeface="+mn-lt"/>
              </a:rPr>
              <a:t>path tracing</a:t>
            </a:r>
          </a:p>
        </p:txBody>
      </p:sp>
      <p:sp>
        <p:nvSpPr>
          <p:cNvPr id="156" name="Pravá složená závorka 155"/>
          <p:cNvSpPr/>
          <p:nvPr/>
        </p:nvSpPr>
        <p:spPr>
          <a:xfrm>
            <a:off x="6907078" y="4725144"/>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ovéPole 156"/>
          <p:cNvSpPr txBox="1"/>
          <p:nvPr/>
        </p:nvSpPr>
        <p:spPr>
          <a:xfrm>
            <a:off x="7061458" y="4982354"/>
            <a:ext cx="1422184" cy="369332"/>
          </a:xfrm>
          <a:prstGeom prst="rect">
            <a:avLst/>
          </a:prstGeom>
          <a:noFill/>
        </p:spPr>
        <p:txBody>
          <a:bodyPr wrap="none" rtlCol="0">
            <a:spAutoFit/>
          </a:bodyPr>
          <a:lstStyle/>
          <a:p>
            <a:r>
              <a:rPr lang="en-US" dirty="0" smtClean="0">
                <a:solidFill>
                  <a:schemeClr val="tx2"/>
                </a:solidFill>
                <a:latin typeface="+mn-lt"/>
              </a:rPr>
              <a:t>light tracing</a:t>
            </a:r>
          </a:p>
        </p:txBody>
      </p:sp>
      <p:sp>
        <p:nvSpPr>
          <p:cNvPr id="159" name="Pravá složená závorka 158"/>
          <p:cNvSpPr/>
          <p:nvPr/>
        </p:nvSpPr>
        <p:spPr>
          <a:xfrm>
            <a:off x="6907078" y="4149080"/>
            <a:ext cx="144016" cy="360040"/>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TextovéPole 159"/>
          <p:cNvSpPr txBox="1"/>
          <p:nvPr/>
        </p:nvSpPr>
        <p:spPr>
          <a:xfrm>
            <a:off x="7061458" y="4122344"/>
            <a:ext cx="718466" cy="369332"/>
          </a:xfrm>
          <a:prstGeom prst="rect">
            <a:avLst/>
          </a:prstGeom>
          <a:noFill/>
        </p:spPr>
        <p:txBody>
          <a:bodyPr wrap="none" rtlCol="0">
            <a:spAutoFit/>
          </a:bodyPr>
          <a:lstStyle/>
          <a:p>
            <a:r>
              <a:rPr lang="en-US" dirty="0" smtClean="0">
                <a:solidFill>
                  <a:schemeClr val="tx2"/>
                </a:solidFill>
                <a:latin typeface="+mn-lt"/>
              </a:rPr>
              <a:t>VPLs</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7" name="TextovéPole 166"/>
          <p:cNvSpPr txBox="1"/>
          <p:nvPr/>
        </p:nvSpPr>
        <p:spPr>
          <a:xfrm>
            <a:off x="603422" y="3524815"/>
            <a:ext cx="7797327"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3600" b="1" dirty="0" smtClean="0">
                <a:latin typeface="+mn-lt"/>
              </a:rPr>
              <a:t>no single technique importance </a:t>
            </a:r>
          </a:p>
          <a:p>
            <a:pPr algn="ctr"/>
            <a:r>
              <a:rPr lang="en-US" sz="3600" b="1" dirty="0" smtClean="0">
                <a:latin typeface="+mn-lt"/>
              </a:rPr>
              <a:t>samples all the terms</a:t>
            </a:r>
          </a:p>
        </p:txBody>
      </p:sp>
      <p:sp>
        <p:nvSpPr>
          <p:cNvPr id="80" name="Zástupný symbol pro zápatí 79"/>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323079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Bidirectional path tracing</a:t>
            </a:r>
            <a:endParaRPr lang="en-US" dirty="0"/>
          </a:p>
        </p:txBody>
      </p:sp>
      <p:sp>
        <p:nvSpPr>
          <p:cNvPr id="3" name="Zástupný symbol pro obsah 2"/>
          <p:cNvSpPr>
            <a:spLocks noGrp="1"/>
          </p:cNvSpPr>
          <p:nvPr>
            <p:ph idx="1"/>
          </p:nvPr>
        </p:nvSpPr>
        <p:spPr/>
        <p:txBody>
          <a:bodyPr/>
          <a:lstStyle/>
          <a:p>
            <a:r>
              <a:rPr lang="en-US" dirty="0" smtClean="0"/>
              <a:t>Use </a:t>
            </a:r>
            <a:r>
              <a:rPr lang="en-US" b="1" dirty="0" smtClean="0"/>
              <a:t>all </a:t>
            </a:r>
            <a:r>
              <a:rPr lang="en-US" dirty="0" smtClean="0"/>
              <a:t>of the above sampling techniques</a:t>
            </a:r>
          </a:p>
          <a:p>
            <a:r>
              <a:rPr lang="en-US" dirty="0" smtClean="0"/>
              <a:t>Combine using </a:t>
            </a:r>
            <a:r>
              <a:rPr lang="en-US" b="1" dirty="0" smtClean="0"/>
              <a:t>Multiple Importance Sampling</a:t>
            </a:r>
            <a:endParaRPr lang="cs-CZ" b="1" dirty="0" smtClean="0"/>
          </a:p>
          <a:p>
            <a:endParaRPr lang="cs-CZ" b="1" dirty="0"/>
          </a:p>
          <a:p>
            <a:r>
              <a:rPr lang="en-US" dirty="0" smtClean="0"/>
              <a:t>Generalizes the combined strategy for calculating direct illumination in a path tracer</a:t>
            </a:r>
          </a:p>
          <a:p>
            <a:pPr lvl="1"/>
            <a:endParaRPr lang="en-US" b="1" dirty="0" smtClean="0"/>
          </a:p>
          <a:p>
            <a:pPr lvl="1"/>
            <a:r>
              <a:rPr lang="en-US" b="1" dirty="0" smtClean="0"/>
              <a:t>PT</a:t>
            </a:r>
            <a:r>
              <a:rPr lang="en-US" dirty="0" smtClean="0"/>
              <a:t>: Different strategies for sampling a direction toward a light source</a:t>
            </a:r>
          </a:p>
          <a:p>
            <a:pPr lvl="1"/>
            <a:endParaRPr lang="en-US" b="1" dirty="0" smtClean="0"/>
          </a:p>
          <a:p>
            <a:pPr lvl="1"/>
            <a:r>
              <a:rPr lang="en-US" b="1" dirty="0" smtClean="0"/>
              <a:t>BPT: </a:t>
            </a:r>
            <a:r>
              <a:rPr lang="en-US" dirty="0" smtClean="0"/>
              <a:t>Different strategies for sampling </a:t>
            </a:r>
            <a:r>
              <a:rPr lang="en-US" b="1" dirty="0" smtClean="0"/>
              <a:t>entire light transport paths</a:t>
            </a:r>
          </a:p>
        </p:txBody>
      </p:sp>
      <p:sp>
        <p:nvSpPr>
          <p:cNvPr id="6" name="Zástupný symbol pro zápatí 5"/>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10437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Naive</a:t>
            </a:r>
            <a:r>
              <a:rPr lang="cs-CZ" dirty="0" smtClean="0"/>
              <a:t> </a:t>
            </a:r>
            <a:r>
              <a:rPr lang="en-US" dirty="0" smtClean="0"/>
              <a:t>BP</a:t>
            </a:r>
            <a:r>
              <a:rPr lang="cs-CZ" dirty="0" smtClean="0"/>
              <a:t>T</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Volný tvar 89"/>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366765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right)">
                                      <p:cBhvr>
                                        <p:cTn id="31" dur="500"/>
                                        <p:tgtEl>
                                          <p:spTgt spid="3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barn(inVertical)">
                                      <p:cBhvr>
                                        <p:cTn id="39" dur="5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90" grpId="0" animBg="1"/>
      <p:bldP spid="35" grpId="0" animBg="1"/>
      <p:bldP spid="34" grpId="0" animBg="1"/>
      <p:bldP spid="3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MIS </a:t>
            </a:r>
            <a:r>
              <a:rPr lang="en-US" dirty="0"/>
              <a:t>w</a:t>
            </a:r>
            <a:r>
              <a:rPr lang="en-US" dirty="0" smtClean="0"/>
              <a:t>eight calculation</a:t>
            </a:r>
            <a:endParaRPr lang="cs-CZ" dirty="0"/>
          </a:p>
        </p:txBody>
      </p:sp>
      <p:sp>
        <p:nvSpPr>
          <p:cNvPr id="4" name="Zástupný symbol pro zápatí 3"/>
          <p:cNvSpPr>
            <a:spLocks noGrp="1"/>
          </p:cNvSpPr>
          <p:nvPr>
            <p:ph type="ftr" sz="quarter" idx="11"/>
          </p:nvPr>
        </p:nvSpPr>
        <p:spPr/>
        <p:txBody>
          <a:bodyPr/>
          <a:lstStyle/>
          <a:p>
            <a:pPr>
              <a:defRPr/>
            </a:pPr>
            <a:r>
              <a:rPr lang="en-US" altLang="en-US" smtClean="0"/>
              <a:t>CG III (NPGR010) - J. Křivánek 2015</a:t>
            </a:r>
            <a:endParaRPr lang="en-US" altLang="en-US" dirty="0"/>
          </a:p>
        </p:txBody>
      </p:sp>
      <p:grpSp>
        <p:nvGrpSpPr>
          <p:cNvPr id="18" name="Skupina 17"/>
          <p:cNvGrpSpPr/>
          <p:nvPr/>
        </p:nvGrpSpPr>
        <p:grpSpPr>
          <a:xfrm>
            <a:off x="685438" y="2161503"/>
            <a:ext cx="7400118" cy="2923681"/>
            <a:chOff x="685438" y="2161503"/>
            <a:chExt cx="7400118" cy="2923681"/>
          </a:xfrm>
        </p:grpSpPr>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8" name="Straight Arrow Connector 12"/>
            <p:cNvCxnSpPr>
              <a:stCxn id="16" idx="2"/>
              <a:endCxn id="1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13"/>
            <p:cNvCxnSpPr>
              <a:stCxn id="15" idx="1"/>
              <a:endCxn id="13"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27"/>
            <p:cNvCxnSpPr>
              <a:stCxn id="11"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 name="Straight Arrow Connector 9"/>
            <p:cNvCxnSpPr>
              <a:endCxn id="16"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 name="Volný tvar 13"/>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19" name="Skupina 18"/>
          <p:cNvGrpSpPr/>
          <p:nvPr/>
        </p:nvGrpSpPr>
        <p:grpSpPr>
          <a:xfrm>
            <a:off x="6156176" y="3356992"/>
            <a:ext cx="2736304" cy="1440160"/>
            <a:chOff x="6156176" y="1124744"/>
            <a:chExt cx="2736304" cy="1440160"/>
          </a:xfrm>
        </p:grpSpPr>
        <p:sp>
          <p:nvSpPr>
            <p:cNvPr id="20" name="Obdélník 19"/>
            <p:cNvSpPr/>
            <p:nvPr/>
          </p:nvSpPr>
          <p:spPr>
            <a:xfrm>
              <a:off x="6156176"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1" name="Skupina 20"/>
            <p:cNvGrpSpPr/>
            <p:nvPr/>
          </p:nvGrpSpPr>
          <p:grpSpPr>
            <a:xfrm>
              <a:off x="6274935" y="1292165"/>
              <a:ext cx="2401521" cy="1152128"/>
              <a:chOff x="1739146" y="2362692"/>
              <a:chExt cx="5674822" cy="2722492"/>
            </a:xfrm>
            <a:solidFill>
              <a:schemeClr val="accent2"/>
            </a:solidFill>
          </p:grpSpPr>
          <p:cxnSp>
            <p:nvCxnSpPr>
              <p:cNvPr id="22" name="Straight Arrow Connector 12"/>
              <p:cNvCxnSpPr>
                <a:stCxn id="29" idx="2"/>
                <a:endCxn id="28" idx="6"/>
              </p:cNvCxnSpPr>
              <p:nvPr/>
            </p:nvCxnSpPr>
            <p:spPr>
              <a:xfrm flipH="1">
                <a:off x="3597544" y="5020082"/>
                <a:ext cx="2534090"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23" name="Straight Arrow Connector 13"/>
              <p:cNvCxnSpPr>
                <a:stCxn id="28" idx="1"/>
                <a:endCxn id="27" idx="5"/>
              </p:cNvCxnSpPr>
              <p:nvPr/>
            </p:nvCxnSpPr>
            <p:spPr>
              <a:xfrm flipH="1" flipV="1">
                <a:off x="1850284" y="4346036"/>
                <a:ext cx="1636122" cy="62801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24" name="Straight Arrow Connector 27"/>
              <p:cNvCxnSpPr>
                <a:stCxn id="25" idx="2"/>
              </p:cNvCxnSpPr>
              <p:nvPr/>
            </p:nvCxnSpPr>
            <p:spPr>
              <a:xfrm flipH="1">
                <a:off x="5195530" y="2427794"/>
                <a:ext cx="2088232" cy="6906"/>
              </a:xfrm>
              <a:prstGeom prst="straightConnector1">
                <a:avLst/>
              </a:prstGeom>
              <a:grp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25" name="Oval 28"/>
              <p:cNvSpPr/>
              <p:nvPr/>
            </p:nvSpPr>
            <p:spPr>
              <a:xfrm>
                <a:off x="7283762" y="2362692"/>
                <a:ext cx="130206" cy="130204"/>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6" name="Straight Arrow Connector 9"/>
              <p:cNvCxnSpPr>
                <a:endCxn id="29" idx="0"/>
              </p:cNvCxnSpPr>
              <p:nvPr/>
            </p:nvCxnSpPr>
            <p:spPr>
              <a:xfrm>
                <a:off x="5148064" y="2506707"/>
                <a:ext cx="1048673" cy="2448273"/>
              </a:xfrm>
              <a:prstGeom prst="straightConnector1">
                <a:avLst/>
              </a:prstGeom>
              <a:grpFill/>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27" name="Oval 14"/>
              <p:cNvSpPr/>
              <p:nvPr/>
            </p:nvSpPr>
            <p:spPr>
              <a:xfrm>
                <a:off x="1739146" y="423490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8" name="Oval 19"/>
              <p:cNvSpPr/>
              <p:nvPr/>
            </p:nvSpPr>
            <p:spPr>
              <a:xfrm>
                <a:off x="3467338" y="495498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9" name="Oval 18"/>
              <p:cNvSpPr/>
              <p:nvPr/>
            </p:nvSpPr>
            <p:spPr>
              <a:xfrm>
                <a:off x="6131634" y="4954980"/>
                <a:ext cx="130206" cy="130204"/>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0" name="Oval 10"/>
              <p:cNvSpPr/>
              <p:nvPr/>
            </p:nvSpPr>
            <p:spPr>
              <a:xfrm>
                <a:off x="5051514" y="2362692"/>
                <a:ext cx="130206" cy="130204"/>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31" name="Skupina 30"/>
          <p:cNvGrpSpPr/>
          <p:nvPr/>
        </p:nvGrpSpPr>
        <p:grpSpPr>
          <a:xfrm>
            <a:off x="179513" y="3356992"/>
            <a:ext cx="2736304" cy="1440160"/>
            <a:chOff x="179513" y="1124744"/>
            <a:chExt cx="2736304" cy="1440160"/>
          </a:xfrm>
        </p:grpSpPr>
        <p:sp>
          <p:nvSpPr>
            <p:cNvPr id="32" name="Obdélník 31"/>
            <p:cNvSpPr/>
            <p:nvPr/>
          </p:nvSpPr>
          <p:spPr>
            <a:xfrm>
              <a:off x="179513"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33" name="Skupina 32"/>
            <p:cNvGrpSpPr/>
            <p:nvPr/>
          </p:nvGrpSpPr>
          <p:grpSpPr>
            <a:xfrm>
              <a:off x="326035" y="1292165"/>
              <a:ext cx="2401521" cy="1152128"/>
              <a:chOff x="326035" y="1292165"/>
              <a:chExt cx="2401521" cy="1152128"/>
            </a:xfrm>
            <a:solidFill>
              <a:schemeClr val="accent2"/>
            </a:solidFill>
          </p:grpSpPr>
          <p:cxnSp>
            <p:nvCxnSpPr>
              <p:cNvPr id="34" name="Straight Arrow Connector 12"/>
              <p:cNvCxnSpPr>
                <a:stCxn id="41" idx="2"/>
                <a:endCxn id="40" idx="6"/>
              </p:cNvCxnSpPr>
              <p:nvPr/>
            </p:nvCxnSpPr>
            <p:spPr>
              <a:xfrm flipH="1">
                <a:off x="1112488" y="2416743"/>
                <a:ext cx="1072398"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35" name="Straight Arrow Connector 13"/>
              <p:cNvCxnSpPr>
                <a:stCxn id="40" idx="1"/>
                <a:endCxn id="39" idx="5"/>
              </p:cNvCxnSpPr>
              <p:nvPr/>
            </p:nvCxnSpPr>
            <p:spPr>
              <a:xfrm flipH="1" flipV="1">
                <a:off x="373067" y="2131494"/>
                <a:ext cx="692388" cy="265768"/>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36" name="Straight Arrow Connector 27"/>
              <p:cNvCxnSpPr>
                <a:stCxn id="37" idx="2"/>
              </p:cNvCxnSpPr>
              <p:nvPr/>
            </p:nvCxnSpPr>
            <p:spPr>
              <a:xfrm flipH="1">
                <a:off x="1788738" y="1319715"/>
                <a:ext cx="883716" cy="2923"/>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37" name="Oval 28"/>
              <p:cNvSpPr/>
              <p:nvPr/>
            </p:nvSpPr>
            <p:spPr>
              <a:xfrm>
                <a:off x="2672454"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8" name="Straight Arrow Connector 9"/>
              <p:cNvCxnSpPr>
                <a:endCxn id="41" idx="0"/>
              </p:cNvCxnSpPr>
              <p:nvPr/>
            </p:nvCxnSpPr>
            <p:spPr>
              <a:xfrm>
                <a:off x="1768651" y="1353111"/>
                <a:ext cx="443787" cy="103608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39" name="Oval 14"/>
              <p:cNvSpPr/>
              <p:nvPr/>
            </p:nvSpPr>
            <p:spPr>
              <a:xfrm>
                <a:off x="326035" y="208446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0" name="Oval 19"/>
              <p:cNvSpPr/>
              <p:nvPr/>
            </p:nvSpPr>
            <p:spPr>
              <a:xfrm>
                <a:off x="1057386"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1" name="Oval 18"/>
              <p:cNvSpPr/>
              <p:nvPr/>
            </p:nvSpPr>
            <p:spPr>
              <a:xfrm>
                <a:off x="2184887"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2" name="Oval 10"/>
              <p:cNvSpPr/>
              <p:nvPr/>
            </p:nvSpPr>
            <p:spPr>
              <a:xfrm>
                <a:off x="1727792"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43" name="Skupina 42"/>
          <p:cNvGrpSpPr/>
          <p:nvPr/>
        </p:nvGrpSpPr>
        <p:grpSpPr>
          <a:xfrm>
            <a:off x="3203848" y="3356992"/>
            <a:ext cx="2736304" cy="1440160"/>
            <a:chOff x="3203848" y="1124744"/>
            <a:chExt cx="2736304" cy="1440160"/>
          </a:xfrm>
        </p:grpSpPr>
        <p:sp>
          <p:nvSpPr>
            <p:cNvPr id="44" name="Obdélník 43"/>
            <p:cNvSpPr/>
            <p:nvPr/>
          </p:nvSpPr>
          <p:spPr>
            <a:xfrm>
              <a:off x="3203848" y="1124744"/>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p:cNvGrpSpPr/>
            <p:nvPr/>
          </p:nvGrpSpPr>
          <p:grpSpPr>
            <a:xfrm>
              <a:off x="3300485" y="1292165"/>
              <a:ext cx="2401521" cy="1152128"/>
              <a:chOff x="3150647" y="1292165"/>
              <a:chExt cx="2401521" cy="1152128"/>
            </a:xfrm>
            <a:solidFill>
              <a:schemeClr val="accent2"/>
            </a:solidFill>
          </p:grpSpPr>
          <p:cxnSp>
            <p:nvCxnSpPr>
              <p:cNvPr id="46" name="Straight Arrow Connector 12"/>
              <p:cNvCxnSpPr>
                <a:stCxn id="53" idx="2"/>
                <a:endCxn id="52" idx="6"/>
              </p:cNvCxnSpPr>
              <p:nvPr/>
            </p:nvCxnSpPr>
            <p:spPr>
              <a:xfrm flipH="1">
                <a:off x="3937100" y="2416743"/>
                <a:ext cx="1072398" cy="0"/>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47" name="Straight Arrow Connector 13"/>
              <p:cNvCxnSpPr>
                <a:stCxn id="52" idx="1"/>
                <a:endCxn id="51" idx="5"/>
              </p:cNvCxnSpPr>
              <p:nvPr/>
            </p:nvCxnSpPr>
            <p:spPr>
              <a:xfrm flipH="1" flipV="1">
                <a:off x="3197679" y="2131494"/>
                <a:ext cx="692388" cy="265768"/>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48" name="Straight Arrow Connector 27"/>
              <p:cNvCxnSpPr>
                <a:stCxn id="49" idx="2"/>
              </p:cNvCxnSpPr>
              <p:nvPr/>
            </p:nvCxnSpPr>
            <p:spPr>
              <a:xfrm flipH="1">
                <a:off x="4613350" y="1319715"/>
                <a:ext cx="883716" cy="2923"/>
              </a:xfrm>
              <a:prstGeom prst="straightConnector1">
                <a:avLst/>
              </a:prstGeom>
              <a:grpFill/>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49" name="Oval 28"/>
              <p:cNvSpPr/>
              <p:nvPr/>
            </p:nvSpPr>
            <p:spPr>
              <a:xfrm>
                <a:off x="5497066" y="1292165"/>
                <a:ext cx="55102" cy="55101"/>
              </a:xfrm>
              <a:prstGeom prst="ellipse">
                <a:avLst/>
              </a:prstGeom>
              <a:grp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50" name="Straight Arrow Connector 9"/>
              <p:cNvCxnSpPr>
                <a:endCxn id="53" idx="0"/>
              </p:cNvCxnSpPr>
              <p:nvPr/>
            </p:nvCxnSpPr>
            <p:spPr>
              <a:xfrm>
                <a:off x="4593263" y="1353111"/>
                <a:ext cx="443787" cy="1036082"/>
              </a:xfrm>
              <a:prstGeom prst="straightConnector1">
                <a:avLst/>
              </a:prstGeom>
              <a:grp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51" name="Oval 14"/>
              <p:cNvSpPr/>
              <p:nvPr/>
            </p:nvSpPr>
            <p:spPr>
              <a:xfrm>
                <a:off x="3150647" y="208446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2" name="Oval 19"/>
              <p:cNvSpPr/>
              <p:nvPr/>
            </p:nvSpPr>
            <p:spPr>
              <a:xfrm>
                <a:off x="3881998"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3" name="Oval 18"/>
              <p:cNvSpPr/>
              <p:nvPr/>
            </p:nvSpPr>
            <p:spPr>
              <a:xfrm>
                <a:off x="5009499" y="2389192"/>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4" name="Oval 10"/>
              <p:cNvSpPr/>
              <p:nvPr/>
            </p:nvSpPr>
            <p:spPr>
              <a:xfrm>
                <a:off x="4552404" y="1292165"/>
                <a:ext cx="55102" cy="55101"/>
              </a:xfrm>
              <a:prstGeom prst="ellipse">
                <a:avLst/>
              </a:prstGeom>
              <a:grp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55" name="Skupina 54"/>
          <p:cNvGrpSpPr/>
          <p:nvPr/>
        </p:nvGrpSpPr>
        <p:grpSpPr>
          <a:xfrm>
            <a:off x="179512" y="4941168"/>
            <a:ext cx="2736304" cy="1440160"/>
            <a:chOff x="179512" y="3789040"/>
            <a:chExt cx="2736304" cy="1440160"/>
          </a:xfrm>
        </p:grpSpPr>
        <p:sp>
          <p:nvSpPr>
            <p:cNvPr id="56" name="Obdélník 55"/>
            <p:cNvSpPr/>
            <p:nvPr/>
          </p:nvSpPr>
          <p:spPr>
            <a:xfrm>
              <a:off x="179512"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7" name="Skupina 56"/>
            <p:cNvGrpSpPr/>
            <p:nvPr/>
          </p:nvGrpSpPr>
          <p:grpSpPr>
            <a:xfrm>
              <a:off x="326035" y="3933056"/>
              <a:ext cx="2401521" cy="1152128"/>
              <a:chOff x="1739146" y="2362692"/>
              <a:chExt cx="5674822" cy="2722492"/>
            </a:xfrm>
          </p:grpSpPr>
          <p:cxnSp>
            <p:nvCxnSpPr>
              <p:cNvPr id="58" name="Straight Arrow Connector 12"/>
              <p:cNvCxnSpPr>
                <a:stCxn id="65" idx="2"/>
                <a:endCxn id="64" idx="6"/>
              </p:cNvCxnSpPr>
              <p:nvPr/>
            </p:nvCxnSpPr>
            <p:spPr>
              <a:xfrm flipH="1">
                <a:off x="3597544" y="5020082"/>
                <a:ext cx="2534090" cy="0"/>
              </a:xfrm>
              <a:prstGeom prst="straightConnector1">
                <a:avLst/>
              </a:prstGeom>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13"/>
              <p:cNvCxnSpPr>
                <a:stCxn id="64" idx="1"/>
                <a:endCxn id="63" idx="5"/>
              </p:cNvCxnSpPr>
              <p:nvPr/>
            </p:nvCxnSpPr>
            <p:spPr>
              <a:xfrm flipH="1" flipV="1">
                <a:off x="1850284" y="4346036"/>
                <a:ext cx="1636122" cy="628012"/>
              </a:xfrm>
              <a:prstGeom prst="straightConnector1">
                <a:avLst/>
              </a:prstGeom>
              <a:solidFill>
                <a:schemeClr val="bg2"/>
              </a:solidFill>
              <a:ln w="38100">
                <a:solidFill>
                  <a:srgbClr val="2FA641"/>
                </a:solidFill>
                <a:headEnd type="triangle" w="med" len="med"/>
                <a:tailEnd type="non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60" name="Straight Arrow Connector 27"/>
              <p:cNvCxnSpPr>
                <a:stCxn id="61" idx="2"/>
              </p:cNvCxnSpPr>
              <p:nvPr/>
            </p:nvCxnSpPr>
            <p:spPr>
              <a:xfrm flipH="1">
                <a:off x="5195530" y="2427794"/>
                <a:ext cx="2088232" cy="6906"/>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61"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2" name="Straight Arrow Connector 9"/>
              <p:cNvCxnSpPr>
                <a:endCxn id="65" idx="0"/>
              </p:cNvCxnSpPr>
              <p:nvPr/>
            </p:nvCxnSpPr>
            <p:spPr>
              <a:xfrm>
                <a:off x="5148064" y="2506707"/>
                <a:ext cx="1048673" cy="244827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63"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4"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5" name="Oval 18"/>
              <p:cNvSpPr/>
              <p:nvPr/>
            </p:nvSpPr>
            <p:spPr>
              <a:xfrm>
                <a:off x="6131634" y="495498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6"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67" name="Skupina 66"/>
          <p:cNvGrpSpPr/>
          <p:nvPr/>
        </p:nvGrpSpPr>
        <p:grpSpPr>
          <a:xfrm>
            <a:off x="3203847" y="4941168"/>
            <a:ext cx="2736304" cy="1440160"/>
            <a:chOff x="3203847" y="3789040"/>
            <a:chExt cx="2736304" cy="1440160"/>
          </a:xfrm>
        </p:grpSpPr>
        <p:sp>
          <p:nvSpPr>
            <p:cNvPr id="68" name="Obdélník 67"/>
            <p:cNvSpPr/>
            <p:nvPr/>
          </p:nvSpPr>
          <p:spPr>
            <a:xfrm>
              <a:off x="3203847"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9" name="Skupina 68"/>
            <p:cNvGrpSpPr/>
            <p:nvPr/>
          </p:nvGrpSpPr>
          <p:grpSpPr>
            <a:xfrm>
              <a:off x="3300485" y="3933056"/>
              <a:ext cx="2401521" cy="1152128"/>
              <a:chOff x="3351643" y="4050899"/>
              <a:chExt cx="2401521" cy="1152128"/>
            </a:xfrm>
          </p:grpSpPr>
          <p:cxnSp>
            <p:nvCxnSpPr>
              <p:cNvPr id="70" name="Straight Arrow Connector 12"/>
              <p:cNvCxnSpPr>
                <a:stCxn id="77" idx="2"/>
                <a:endCxn id="76" idx="6"/>
              </p:cNvCxnSpPr>
              <p:nvPr/>
            </p:nvCxnSpPr>
            <p:spPr>
              <a:xfrm flipH="1">
                <a:off x="4138096" y="5175477"/>
                <a:ext cx="1072398" cy="0"/>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71" name="Straight Arrow Connector 13"/>
              <p:cNvCxnSpPr>
                <a:stCxn id="76" idx="1"/>
                <a:endCxn id="75" idx="5"/>
              </p:cNvCxnSpPr>
              <p:nvPr/>
            </p:nvCxnSpPr>
            <p:spPr>
              <a:xfrm flipH="1" flipV="1">
                <a:off x="3398675" y="4890228"/>
                <a:ext cx="692388" cy="265768"/>
              </a:xfrm>
              <a:prstGeom prst="straightConnector1">
                <a:avLst/>
              </a:prstGeom>
              <a:ln w="38100">
                <a:solidFill>
                  <a:schemeClr val="tx1">
                    <a:lumMod val="65000"/>
                    <a:lumOff val="35000"/>
                  </a:schemeClr>
                </a:solidFill>
                <a:prstDash val="sys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27"/>
              <p:cNvCxnSpPr>
                <a:stCxn id="73" idx="2"/>
              </p:cNvCxnSpPr>
              <p:nvPr/>
            </p:nvCxnSpPr>
            <p:spPr>
              <a:xfrm flipH="1">
                <a:off x="4814346" y="4078449"/>
                <a:ext cx="883716" cy="292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73" name="Oval 28"/>
              <p:cNvSpPr/>
              <p:nvPr/>
            </p:nvSpPr>
            <p:spPr>
              <a:xfrm>
                <a:off x="5698062" y="405089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74" name="Straight Arrow Connector 9"/>
              <p:cNvCxnSpPr>
                <a:endCxn id="77" idx="0"/>
              </p:cNvCxnSpPr>
              <p:nvPr/>
            </p:nvCxnSpPr>
            <p:spPr>
              <a:xfrm>
                <a:off x="4794259" y="4111845"/>
                <a:ext cx="443787" cy="1036082"/>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75" name="Oval 14"/>
              <p:cNvSpPr/>
              <p:nvPr/>
            </p:nvSpPr>
            <p:spPr>
              <a:xfrm>
                <a:off x="3351643" y="4843196"/>
                <a:ext cx="55102" cy="5510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6" name="Oval 19"/>
              <p:cNvSpPr/>
              <p:nvPr/>
            </p:nvSpPr>
            <p:spPr>
              <a:xfrm>
                <a:off x="4082994" y="5147926"/>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Oval 18"/>
              <p:cNvSpPr/>
              <p:nvPr/>
            </p:nvSpPr>
            <p:spPr>
              <a:xfrm>
                <a:off x="5210495" y="5147926"/>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8" name="Oval 10"/>
              <p:cNvSpPr/>
              <p:nvPr/>
            </p:nvSpPr>
            <p:spPr>
              <a:xfrm>
                <a:off x="4753400" y="405089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grpSp>
        <p:nvGrpSpPr>
          <p:cNvPr id="79" name="Skupina 78"/>
          <p:cNvGrpSpPr/>
          <p:nvPr/>
        </p:nvGrpSpPr>
        <p:grpSpPr>
          <a:xfrm>
            <a:off x="6156175" y="4941168"/>
            <a:ext cx="2736304" cy="1440160"/>
            <a:chOff x="6156175" y="3789040"/>
            <a:chExt cx="2736304" cy="1440160"/>
          </a:xfrm>
        </p:grpSpPr>
        <p:sp>
          <p:nvSpPr>
            <p:cNvPr id="80" name="Obdélník 79"/>
            <p:cNvSpPr/>
            <p:nvPr/>
          </p:nvSpPr>
          <p:spPr>
            <a:xfrm>
              <a:off x="6156175" y="3789040"/>
              <a:ext cx="2736304" cy="1440160"/>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1" name="Skupina 80"/>
            <p:cNvGrpSpPr/>
            <p:nvPr/>
          </p:nvGrpSpPr>
          <p:grpSpPr>
            <a:xfrm>
              <a:off x="6274935" y="3933056"/>
              <a:ext cx="2401521" cy="1152128"/>
              <a:chOff x="5082734" y="4788862"/>
              <a:chExt cx="2401521" cy="1152128"/>
            </a:xfrm>
          </p:grpSpPr>
          <p:cxnSp>
            <p:nvCxnSpPr>
              <p:cNvPr id="82" name="Straight Arrow Connector 12"/>
              <p:cNvCxnSpPr>
                <a:stCxn id="89" idx="2"/>
                <a:endCxn id="88" idx="6"/>
              </p:cNvCxnSpPr>
              <p:nvPr/>
            </p:nvCxnSpPr>
            <p:spPr>
              <a:xfrm flipH="1">
                <a:off x="5869187" y="5913440"/>
                <a:ext cx="1072398" cy="0"/>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83" name="Straight Arrow Connector 13"/>
              <p:cNvCxnSpPr>
                <a:stCxn id="88" idx="1"/>
                <a:endCxn id="87" idx="5"/>
              </p:cNvCxnSpPr>
              <p:nvPr/>
            </p:nvCxnSpPr>
            <p:spPr>
              <a:xfrm flipH="1" flipV="1">
                <a:off x="5129766" y="5628191"/>
                <a:ext cx="692388" cy="265768"/>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cxnSp>
            <p:nvCxnSpPr>
              <p:cNvPr id="84" name="Straight Arrow Connector 27"/>
              <p:cNvCxnSpPr>
                <a:stCxn id="85" idx="2"/>
              </p:cNvCxnSpPr>
              <p:nvPr/>
            </p:nvCxnSpPr>
            <p:spPr>
              <a:xfrm flipH="1">
                <a:off x="6545437" y="4816412"/>
                <a:ext cx="883716" cy="2923"/>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85" name="Oval 28"/>
              <p:cNvSpPr/>
              <p:nvPr/>
            </p:nvSpPr>
            <p:spPr>
              <a:xfrm>
                <a:off x="7429153" y="4788862"/>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6" name="Straight Arrow Connector 9"/>
              <p:cNvCxnSpPr>
                <a:endCxn id="89" idx="0"/>
              </p:cNvCxnSpPr>
              <p:nvPr/>
            </p:nvCxnSpPr>
            <p:spPr>
              <a:xfrm>
                <a:off x="6525350" y="4849808"/>
                <a:ext cx="443787" cy="1036082"/>
              </a:xfrm>
              <a:prstGeom prst="straightConnector1">
                <a:avLst/>
              </a:prstGeom>
              <a:solidFill>
                <a:schemeClr val="bg2"/>
              </a:solidFill>
              <a:ln w="38100">
                <a:solidFill>
                  <a:schemeClr val="accent2"/>
                </a:solidFill>
                <a:headEnd type="none" w="med" len="med"/>
                <a:tailEnd type="triangle" w="med" len="med"/>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cxnSp>
          <p:sp>
            <p:nvSpPr>
              <p:cNvPr id="87" name="Oval 14"/>
              <p:cNvSpPr/>
              <p:nvPr/>
            </p:nvSpPr>
            <p:spPr>
              <a:xfrm>
                <a:off x="5082734" y="558115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5814085" y="588588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9" name="Oval 18"/>
              <p:cNvSpPr/>
              <p:nvPr/>
            </p:nvSpPr>
            <p:spPr>
              <a:xfrm>
                <a:off x="6941586" y="5885889"/>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Oval 10"/>
              <p:cNvSpPr/>
              <p:nvPr/>
            </p:nvSpPr>
            <p:spPr>
              <a:xfrm>
                <a:off x="6484491" y="4788862"/>
                <a:ext cx="55102" cy="5510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75292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7.40741E-7 L 0.0441 -0.26968 " pathEditMode="relative" rAng="0" ptsTypes="AA">
                                      <p:cBhvr>
                                        <p:cTn id="6" dur="500" fill="hold"/>
                                        <p:tgtEl>
                                          <p:spTgt spid="18"/>
                                        </p:tgtEl>
                                        <p:attrNameLst>
                                          <p:attrName>ppt_x</p:attrName>
                                          <p:attrName>ppt_y</p:attrName>
                                        </p:attrNameLst>
                                      </p:cBhvr>
                                      <p:rCtr x="2205" y="-13495"/>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p:txBody>
          <a:bodyPr/>
          <a:lstStyle/>
          <a:p>
            <a:r>
              <a:rPr lang="en-US" b="1" dirty="0" smtClean="0"/>
              <a:t>Measurement equation</a:t>
            </a:r>
            <a:r>
              <a:rPr lang="cs-CZ" b="1" dirty="0"/>
              <a:t/>
            </a:r>
            <a:br>
              <a:rPr lang="cs-CZ" b="1" dirty="0"/>
            </a:br>
            <a:r>
              <a:rPr lang="cs-CZ" b="1" dirty="0"/>
              <a:t/>
            </a:r>
            <a:br>
              <a:rPr lang="cs-CZ" b="1" dirty="0"/>
            </a:br>
            <a:endParaRPr lang="en-US" b="1" dirty="0"/>
          </a:p>
        </p:txBody>
      </p:sp>
      <p:sp>
        <p:nvSpPr>
          <p:cNvPr id="173059" name="Rectangle 3"/>
          <p:cNvSpPr>
            <a:spLocks noGrp="1" noChangeArrowheads="1"/>
          </p:cNvSpPr>
          <p:nvPr>
            <p:ph type="subTitle" idx="1"/>
          </p:nvPr>
        </p:nvSpPr>
        <p:spPr>
          <a:xfrm>
            <a:off x="1908175" y="4005263"/>
            <a:ext cx="6553200" cy="1752600"/>
          </a:xfrm>
        </p:spPr>
        <p:txBody>
          <a:bodyPr/>
          <a:lstStyle/>
          <a:p>
            <a:endParaRPr lang="cs-CZ"/>
          </a:p>
        </p:txBody>
      </p:sp>
    </p:spTree>
    <p:extLst>
      <p:ext uri="{BB962C8B-B14F-4D97-AF65-F5344CB8AC3E}">
        <p14:creationId xmlns:p14="http://schemas.microsoft.com/office/powerpoint/2010/main" val="318502032"/>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Sampling techniques in BPT</a:t>
            </a:r>
          </a:p>
        </p:txBody>
      </p:sp>
      <p:sp>
        <p:nvSpPr>
          <p:cNvPr id="20483" name="Content Placeholder 2"/>
          <p:cNvSpPr>
            <a:spLocks noGrp="1"/>
          </p:cNvSpPr>
          <p:nvPr>
            <p:ph idx="1"/>
          </p:nvPr>
        </p:nvSpPr>
        <p:spPr/>
        <p:txBody>
          <a:bodyPr/>
          <a:lstStyle/>
          <a:p>
            <a:endParaRPr lang="en-US" smtClean="0"/>
          </a:p>
        </p:txBody>
      </p:sp>
      <p:pic>
        <p:nvPicPr>
          <p:cNvPr id="20484" name="Picture 2"/>
          <p:cNvPicPr>
            <a:picLocks noChangeAspect="1" noChangeArrowheads="1"/>
          </p:cNvPicPr>
          <p:nvPr/>
        </p:nvPicPr>
        <p:blipFill>
          <a:blip r:embed="rId2" cstate="print"/>
          <a:srcRect/>
          <a:stretch>
            <a:fillRect/>
          </a:stretch>
        </p:blipFill>
        <p:spPr bwMode="auto">
          <a:xfrm>
            <a:off x="808038" y="1981200"/>
            <a:ext cx="7219950" cy="4543425"/>
          </a:xfrm>
          <a:prstGeom prst="rect">
            <a:avLst/>
          </a:prstGeom>
          <a:noFill/>
          <a:ln w="12700">
            <a:noFill/>
            <a:miter lim="800000"/>
            <a:headEnd/>
            <a:tailEnd/>
          </a:ln>
        </p:spPr>
      </p:pic>
      <p:sp>
        <p:nvSpPr>
          <p:cNvPr id="20485" name="TextBox 4"/>
          <p:cNvSpPr txBox="1">
            <a:spLocks noChangeArrowheads="1"/>
          </p:cNvSpPr>
          <p:nvPr/>
        </p:nvSpPr>
        <p:spPr bwMode="auto">
          <a:xfrm>
            <a:off x="827088" y="1527175"/>
            <a:ext cx="3785011" cy="369332"/>
          </a:xfrm>
          <a:prstGeom prst="rect">
            <a:avLst/>
          </a:prstGeom>
          <a:noFill/>
          <a:ln w="9525">
            <a:noFill/>
            <a:miter lim="800000"/>
            <a:headEnd/>
            <a:tailEnd/>
          </a:ln>
        </p:spPr>
        <p:txBody>
          <a:bodyPr wrap="none">
            <a:spAutoFit/>
          </a:bodyPr>
          <a:lstStyle/>
          <a:p>
            <a:r>
              <a:rPr lang="en-US" dirty="0" smtClean="0">
                <a:latin typeface="+mj-lt"/>
              </a:rPr>
              <a:t>Example: Four techniques for </a:t>
            </a:r>
            <a:r>
              <a:rPr lang="cs-CZ" i="1" dirty="0" smtClean="0">
                <a:latin typeface="+mj-lt"/>
              </a:rPr>
              <a:t>k</a:t>
            </a:r>
            <a:r>
              <a:rPr lang="cs-CZ" dirty="0" smtClean="0">
                <a:latin typeface="+mj-lt"/>
              </a:rPr>
              <a:t> </a:t>
            </a:r>
            <a:r>
              <a:rPr lang="cs-CZ" dirty="0">
                <a:latin typeface="+mj-lt"/>
              </a:rPr>
              <a:t>= 2</a:t>
            </a:r>
            <a:endParaRPr lang="en-US" dirty="0">
              <a:latin typeface="+mj-lt"/>
            </a:endParaRPr>
          </a:p>
        </p:txBody>
      </p:sp>
      <p:sp>
        <p:nvSpPr>
          <p:cNvPr id="6" name="TextBox 5"/>
          <p:cNvSpPr txBox="1"/>
          <p:nvPr/>
        </p:nvSpPr>
        <p:spPr>
          <a:xfrm rot="16200000">
            <a:off x="7796969" y="3651472"/>
            <a:ext cx="2047355" cy="369332"/>
          </a:xfrm>
          <a:prstGeom prst="rect">
            <a:avLst/>
          </a:prstGeom>
          <a:noFill/>
        </p:spPr>
        <p:txBody>
          <a:bodyPr wrap="none" rtlCol="0">
            <a:spAutoFit/>
          </a:bodyPr>
          <a:lstStyle/>
          <a:p>
            <a:r>
              <a:rPr lang="cs-CZ" dirty="0" smtClean="0">
                <a:latin typeface="+mj-lt"/>
              </a:rPr>
              <a:t>Image: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19932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Sampling techniques in </a:t>
            </a:r>
            <a:r>
              <a:rPr lang="cs-CZ" dirty="0" smtClean="0"/>
              <a:t>BPT</a:t>
            </a:r>
            <a:endParaRPr lang="en-US" dirty="0" smtClean="0"/>
          </a:p>
        </p:txBody>
      </p:sp>
      <p:sp>
        <p:nvSpPr>
          <p:cNvPr id="19459" name="Content Placeholder 2"/>
          <p:cNvSpPr>
            <a:spLocks noGrp="1"/>
          </p:cNvSpPr>
          <p:nvPr>
            <p:ph idx="1"/>
          </p:nvPr>
        </p:nvSpPr>
        <p:spPr>
          <a:xfrm>
            <a:off x="611188" y="1676400"/>
            <a:ext cx="8151812" cy="4114800"/>
          </a:xfrm>
        </p:spPr>
        <p:txBody>
          <a:bodyPr/>
          <a:lstStyle/>
          <a:p>
            <a:r>
              <a:rPr lang="en-US" dirty="0" smtClean="0"/>
              <a:t>Sub-path with</a:t>
            </a:r>
            <a:r>
              <a:rPr lang="cs-CZ" dirty="0" smtClean="0"/>
              <a:t> </a:t>
            </a:r>
            <a:r>
              <a:rPr lang="cs-CZ" i="1" dirty="0" smtClean="0"/>
              <a:t>t</a:t>
            </a:r>
            <a:r>
              <a:rPr lang="cs-CZ" dirty="0" smtClean="0"/>
              <a:t> </a:t>
            </a:r>
            <a:r>
              <a:rPr lang="en-US" dirty="0" smtClean="0"/>
              <a:t>vertices sampled from the camera</a:t>
            </a:r>
            <a:endParaRPr lang="cs-CZ" dirty="0" smtClean="0"/>
          </a:p>
          <a:p>
            <a:r>
              <a:rPr lang="en-US" dirty="0" smtClean="0"/>
              <a:t>Sub-path with </a:t>
            </a:r>
            <a:r>
              <a:rPr lang="cs-CZ" i="1" dirty="0" smtClean="0"/>
              <a:t>s</a:t>
            </a:r>
            <a:r>
              <a:rPr lang="cs-CZ" dirty="0" smtClean="0"/>
              <a:t> </a:t>
            </a:r>
            <a:r>
              <a:rPr lang="en-US" dirty="0" smtClean="0"/>
              <a:t>vertices sampled from the light sources</a:t>
            </a:r>
            <a:endParaRPr lang="cs-CZ" dirty="0" smtClean="0"/>
          </a:p>
          <a:p>
            <a:r>
              <a:rPr lang="en-US" dirty="0" smtClean="0"/>
              <a:t>Connection segment of length </a:t>
            </a:r>
            <a:r>
              <a:rPr lang="cs-CZ" dirty="0" smtClean="0"/>
              <a:t>1</a:t>
            </a:r>
          </a:p>
          <a:p>
            <a:r>
              <a:rPr lang="en-US" dirty="0" smtClean="0"/>
              <a:t>Total path length </a:t>
            </a:r>
            <a:r>
              <a:rPr lang="cs-CZ" dirty="0" smtClean="0"/>
              <a:t>: </a:t>
            </a:r>
            <a:r>
              <a:rPr lang="cs-CZ" i="1" dirty="0" smtClean="0"/>
              <a:t>k</a:t>
            </a:r>
            <a:r>
              <a:rPr lang="cs-CZ" dirty="0" smtClean="0"/>
              <a:t> = </a:t>
            </a:r>
            <a:r>
              <a:rPr lang="cs-CZ" i="1" dirty="0" smtClean="0"/>
              <a:t>s</a:t>
            </a:r>
            <a:r>
              <a:rPr lang="cs-CZ" dirty="0" smtClean="0"/>
              <a:t> + </a:t>
            </a:r>
            <a:r>
              <a:rPr lang="cs-CZ" i="1" dirty="0" smtClean="0"/>
              <a:t>t</a:t>
            </a:r>
            <a:r>
              <a:rPr lang="cs-CZ" dirty="0" smtClean="0"/>
              <a:t> – 1 (</a:t>
            </a:r>
            <a:r>
              <a:rPr lang="en-US" dirty="0" smtClean="0"/>
              <a:t>number of </a:t>
            </a:r>
            <a:r>
              <a:rPr lang="en-US" b="1" dirty="0" smtClean="0"/>
              <a:t>segments</a:t>
            </a:r>
            <a:r>
              <a:rPr lang="cs-CZ" dirty="0" smtClean="0"/>
              <a:t>)</a:t>
            </a:r>
          </a:p>
          <a:p>
            <a:endParaRPr lang="cs-CZ" dirty="0" smtClean="0"/>
          </a:p>
          <a:p>
            <a:r>
              <a:rPr lang="en-US" dirty="0" smtClean="0"/>
              <a:t>In BPT, there are </a:t>
            </a:r>
            <a:r>
              <a:rPr lang="cs-CZ" i="1" dirty="0" smtClean="0"/>
              <a:t>k</a:t>
            </a:r>
            <a:r>
              <a:rPr lang="cs-CZ" dirty="0" smtClean="0"/>
              <a:t>+2 </a:t>
            </a:r>
            <a:r>
              <a:rPr lang="en-US" dirty="0" smtClean="0"/>
              <a:t>way to generate a path of length </a:t>
            </a:r>
            <a:r>
              <a:rPr lang="cs-CZ" i="1" dirty="0" smtClean="0"/>
              <a:t>k</a:t>
            </a:r>
            <a:endParaRPr lang="en-US" i="1" dirty="0" smtClean="0"/>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75296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Sampling techniques in BPT</a:t>
            </a:r>
          </a:p>
        </p:txBody>
      </p:sp>
      <p:sp>
        <p:nvSpPr>
          <p:cNvPr id="21507" name="Content Placeholder 2"/>
          <p:cNvSpPr>
            <a:spLocks noGrp="1"/>
          </p:cNvSpPr>
          <p:nvPr>
            <p:ph idx="1"/>
          </p:nvPr>
        </p:nvSpPr>
        <p:spPr/>
        <p:txBody>
          <a:bodyPr/>
          <a:lstStyle/>
          <a:p>
            <a:endParaRPr lang="cs-CZ" dirty="0" smtClean="0"/>
          </a:p>
          <a:p>
            <a:r>
              <a:rPr lang="en-US" dirty="0" smtClean="0"/>
              <a:t>Each path sampling technique has a different </a:t>
            </a:r>
            <a:r>
              <a:rPr lang="en-US" b="1" dirty="0" smtClean="0"/>
              <a:t>probability density</a:t>
            </a:r>
            <a:r>
              <a:rPr lang="cs-CZ" b="1" dirty="0" smtClean="0"/>
              <a:t> </a:t>
            </a:r>
            <a:r>
              <a:rPr lang="cs-CZ" b="1" i="1" dirty="0" err="1" smtClean="0"/>
              <a:t>p</a:t>
            </a:r>
            <a:r>
              <a:rPr lang="cs-CZ" b="1" i="1" baseline="-25000" dirty="0" err="1" smtClean="0"/>
              <a:t>s</a:t>
            </a:r>
            <a:r>
              <a:rPr lang="cs-CZ" b="1" baseline="-25000" dirty="0" err="1" smtClean="0"/>
              <a:t>,</a:t>
            </a:r>
            <a:r>
              <a:rPr lang="cs-CZ" b="1" i="1" baseline="-25000" dirty="0" err="1" smtClean="0"/>
              <a:t>t</a:t>
            </a:r>
            <a:endParaRPr lang="cs-CZ" b="1" i="1" dirty="0" smtClean="0"/>
          </a:p>
          <a:p>
            <a:endParaRPr lang="cs-CZ" dirty="0" smtClean="0"/>
          </a:p>
          <a:p>
            <a:r>
              <a:rPr lang="en-US" dirty="0" smtClean="0"/>
              <a:t>Each techniques is efficient at sampling different kinds of lighting effects</a:t>
            </a:r>
            <a:endParaRPr lang="cs-CZ" dirty="0" smtClean="0"/>
          </a:p>
          <a:p>
            <a:endParaRPr lang="cs-CZ" dirty="0" smtClean="0"/>
          </a:p>
          <a:p>
            <a:r>
              <a:rPr lang="en-US" dirty="0" smtClean="0"/>
              <a:t>All of them estimate the </a:t>
            </a:r>
            <a:r>
              <a:rPr lang="en-US" b="1" dirty="0" smtClean="0"/>
              <a:t>same integral</a:t>
            </a:r>
            <a:endParaRPr lang="cs-CZ" b="1" dirty="0" smtClean="0"/>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80730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266700"/>
            <a:ext cx="8367713" cy="1104900"/>
          </a:xfrm>
        </p:spPr>
        <p:txBody>
          <a:bodyPr/>
          <a:lstStyle/>
          <a:p>
            <a:r>
              <a:rPr lang="en-US" dirty="0" smtClean="0"/>
              <a:t>Combination of path sampling techniques</a:t>
            </a:r>
          </a:p>
        </p:txBody>
      </p:sp>
      <p:sp>
        <p:nvSpPr>
          <p:cNvPr id="22531" name="Content Placeholder 2"/>
          <p:cNvSpPr>
            <a:spLocks noGrp="1"/>
          </p:cNvSpPr>
          <p:nvPr>
            <p:ph idx="1"/>
          </p:nvPr>
        </p:nvSpPr>
        <p:spPr/>
        <p:txBody>
          <a:bodyPr/>
          <a:lstStyle/>
          <a:p>
            <a:r>
              <a:rPr lang="en-US" dirty="0" smtClean="0"/>
              <a:t>Combined estimator </a:t>
            </a:r>
            <a:r>
              <a:rPr lang="cs-CZ" dirty="0" smtClean="0"/>
              <a:t>(MIS)</a:t>
            </a:r>
          </a:p>
          <a:p>
            <a:endParaRPr lang="en-US" dirty="0" smtClean="0"/>
          </a:p>
        </p:txBody>
      </p:sp>
      <p:pic>
        <p:nvPicPr>
          <p:cNvPr id="22532" name="Picture 2"/>
          <p:cNvPicPr>
            <a:picLocks noChangeAspect="1" noChangeArrowheads="1"/>
          </p:cNvPicPr>
          <p:nvPr/>
        </p:nvPicPr>
        <p:blipFill>
          <a:blip r:embed="rId2" cstate="print"/>
          <a:srcRect/>
          <a:stretch>
            <a:fillRect/>
          </a:stretch>
        </p:blipFill>
        <p:spPr bwMode="auto">
          <a:xfrm>
            <a:off x="2195513" y="2492375"/>
            <a:ext cx="4610100" cy="981075"/>
          </a:xfrm>
          <a:prstGeom prst="rect">
            <a:avLst/>
          </a:prstGeom>
          <a:noFill/>
          <a:ln w="12700">
            <a:noFill/>
            <a:miter lim="800000"/>
            <a:headEnd/>
            <a:tailEnd/>
          </a:ln>
        </p:spPr>
      </p:pic>
      <p:sp>
        <p:nvSpPr>
          <p:cNvPr id="7" name="TextBox 6"/>
          <p:cNvSpPr txBox="1"/>
          <p:nvPr/>
        </p:nvSpPr>
        <p:spPr>
          <a:xfrm>
            <a:off x="3419475" y="4326195"/>
            <a:ext cx="3775393" cy="830997"/>
          </a:xfrm>
          <a:prstGeom prst="rect">
            <a:avLst/>
          </a:prstGeom>
          <a:noFill/>
          <a:ln w="28575">
            <a:solidFill>
              <a:schemeClr val="accent1">
                <a:lumMod val="75000"/>
              </a:schemeClr>
            </a:solidFill>
          </a:ln>
        </p:spPr>
        <p:txBody>
          <a:bodyPr wrap="none">
            <a:spAutoFit/>
          </a:bodyPr>
          <a:lstStyle/>
          <a:p>
            <a:pPr>
              <a:defRPr/>
            </a:pPr>
            <a:r>
              <a:rPr lang="en-US" sz="2400" b="1" dirty="0" smtClean="0">
                <a:latin typeface="+mj-lt"/>
              </a:rPr>
              <a:t>MIS weights</a:t>
            </a:r>
            <a:r>
              <a:rPr lang="en-US" sz="2400" dirty="0" smtClean="0">
                <a:latin typeface="+mj-lt"/>
              </a:rPr>
              <a:t> </a:t>
            </a:r>
            <a:r>
              <a:rPr lang="cs-CZ" sz="2400" dirty="0">
                <a:latin typeface="+mj-lt"/>
              </a:rPr>
              <a:t/>
            </a:r>
            <a:br>
              <a:rPr lang="cs-CZ" sz="2400" dirty="0">
                <a:latin typeface="+mj-lt"/>
              </a:rPr>
            </a:br>
            <a:r>
              <a:rPr lang="en-US" sz="2400" dirty="0" smtClean="0">
                <a:latin typeface="+mj-lt"/>
              </a:rPr>
              <a:t>(e.g. the balance heuristic</a:t>
            </a:r>
            <a:r>
              <a:rPr lang="cs-CZ" sz="2400" dirty="0" smtClean="0">
                <a:latin typeface="+mj-lt"/>
              </a:rPr>
              <a:t>)</a:t>
            </a:r>
            <a:endParaRPr lang="en-US" sz="2400" dirty="0">
              <a:latin typeface="+mj-lt"/>
            </a:endParaRPr>
          </a:p>
        </p:txBody>
      </p:sp>
      <p:cxnSp>
        <p:nvCxnSpPr>
          <p:cNvPr id="9" name="Straight Connector 8"/>
          <p:cNvCxnSpPr>
            <a:stCxn id="7" idx="0"/>
          </p:cNvCxnSpPr>
          <p:nvPr/>
        </p:nvCxnSpPr>
        <p:spPr bwMode="auto">
          <a:xfrm flipH="1" flipV="1">
            <a:off x="4500009" y="3212977"/>
            <a:ext cx="807163" cy="1113218"/>
          </a:xfrm>
          <a:prstGeom prst="line">
            <a:avLst/>
          </a:prstGeom>
          <a:solidFill>
            <a:schemeClr val="accent1"/>
          </a:solidFill>
          <a:ln w="28575" cap="flat" cmpd="sng" algn="ctr">
            <a:solidFill>
              <a:schemeClr val="accent1">
                <a:lumMod val="75000"/>
              </a:schemeClr>
            </a:solidFill>
            <a:prstDash val="solid"/>
            <a:round/>
            <a:headEnd type="none" w="med" len="med"/>
            <a:tailEnd type="none" w="med" len="med"/>
          </a:ln>
          <a:effectLst/>
        </p:spPr>
      </p:cxn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185668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en-US" dirty="0"/>
          </a:p>
        </p:txBody>
      </p:sp>
      <p:sp>
        <p:nvSpPr>
          <p:cNvPr id="2" name="Nadpis 1"/>
          <p:cNvSpPr>
            <a:spLocks noGrp="1"/>
          </p:cNvSpPr>
          <p:nvPr>
            <p:ph type="title"/>
          </p:nvPr>
        </p:nvSpPr>
        <p:spPr/>
        <p:txBody>
          <a:bodyPr/>
          <a:lstStyle/>
          <a:p>
            <a:r>
              <a:rPr lang="en-US" dirty="0" smtClean="0"/>
              <a:t>BPT implementation</a:t>
            </a:r>
            <a:r>
              <a:rPr lang="cs-CZ" dirty="0" smtClean="0"/>
              <a:t> in </a:t>
            </a:r>
            <a:r>
              <a:rPr lang="en-US" dirty="0" smtClean="0"/>
              <a:t>practice</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8" name="Straight Arrow Connector 9"/>
          <p:cNvCxnSpPr/>
          <p:nvPr/>
        </p:nvCxnSpPr>
        <p:spPr>
          <a:xfrm flipH="1">
            <a:off x="6228185" y="2506707"/>
            <a:ext cx="1080119" cy="2448272"/>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a:endCxn id="35" idx="0"/>
          </p:cNvCxnSpPr>
          <p:nvPr/>
        </p:nvCxnSpPr>
        <p:spPr>
          <a:xfrm flipH="1">
            <a:off x="3532441" y="2506707"/>
            <a:ext cx="377586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9"/>
          <p:cNvCxnSpPr>
            <a:endCxn id="35" idx="0"/>
          </p:cNvCxnSpPr>
          <p:nvPr/>
        </p:nvCxnSpPr>
        <p:spPr>
          <a:xfrm flipH="1">
            <a:off x="3532441" y="2506707"/>
            <a:ext cx="1543615"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9"/>
          <p:cNvCxnSpPr>
            <a:stCxn id="32" idx="3"/>
          </p:cNvCxnSpPr>
          <p:nvPr/>
        </p:nvCxnSpPr>
        <p:spPr>
          <a:xfrm flipH="1">
            <a:off x="1835697" y="2473828"/>
            <a:ext cx="5467133" cy="183307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9"/>
          <p:cNvCxnSpPr>
            <a:endCxn id="30" idx="3"/>
          </p:cNvCxnSpPr>
          <p:nvPr/>
        </p:nvCxnSpPr>
        <p:spPr>
          <a:xfrm flipH="1">
            <a:off x="1758214" y="2463800"/>
            <a:ext cx="3299561" cy="1882236"/>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709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en-US" dirty="0"/>
          </a:p>
        </p:txBody>
      </p:sp>
      <p:sp>
        <p:nvSpPr>
          <p:cNvPr id="2" name="Nadpis 1"/>
          <p:cNvSpPr>
            <a:spLocks noGrp="1"/>
          </p:cNvSpPr>
          <p:nvPr>
            <p:ph type="title"/>
          </p:nvPr>
        </p:nvSpPr>
        <p:spPr/>
        <p:txBody>
          <a:bodyPr/>
          <a:lstStyle/>
          <a:p>
            <a:r>
              <a:rPr lang="en-US" dirty="0" smtClean="0"/>
              <a:t>BPT implementation</a:t>
            </a:r>
            <a:r>
              <a:rPr lang="cs-CZ" dirty="0" smtClean="0"/>
              <a:t> in </a:t>
            </a:r>
            <a:r>
              <a:rPr lang="en-US" dirty="0" smtClean="0"/>
              <a:t>practice</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8" name="Straight Arrow Connector 9"/>
          <p:cNvCxnSpPr/>
          <p:nvPr/>
        </p:nvCxnSpPr>
        <p:spPr>
          <a:xfrm flipH="1">
            <a:off x="6228185" y="2506707"/>
            <a:ext cx="1080119" cy="2448272"/>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a:endCxn id="35" idx="0"/>
          </p:cNvCxnSpPr>
          <p:nvPr/>
        </p:nvCxnSpPr>
        <p:spPr>
          <a:xfrm flipH="1">
            <a:off x="3532441" y="2506707"/>
            <a:ext cx="377586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9"/>
          <p:cNvCxnSpPr>
            <a:endCxn id="35" idx="0"/>
          </p:cNvCxnSpPr>
          <p:nvPr/>
        </p:nvCxnSpPr>
        <p:spPr>
          <a:xfrm flipH="1">
            <a:off x="3532441" y="2506707"/>
            <a:ext cx="1543615"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9"/>
          <p:cNvCxnSpPr>
            <a:stCxn id="32" idx="3"/>
          </p:cNvCxnSpPr>
          <p:nvPr/>
        </p:nvCxnSpPr>
        <p:spPr>
          <a:xfrm flipH="1">
            <a:off x="1835697" y="2473828"/>
            <a:ext cx="5467133" cy="183307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9"/>
          <p:cNvCxnSpPr>
            <a:endCxn id="30" idx="3"/>
          </p:cNvCxnSpPr>
          <p:nvPr/>
        </p:nvCxnSpPr>
        <p:spPr>
          <a:xfrm flipH="1">
            <a:off x="1758214" y="2463800"/>
            <a:ext cx="3299561" cy="1882236"/>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3" name="Zástupný symbol pro zápatí 22"/>
          <p:cNvSpPr>
            <a:spLocks noGrp="1"/>
          </p:cNvSpPr>
          <p:nvPr>
            <p:ph type="ftr" sz="quarter" idx="11"/>
          </p:nvPr>
        </p:nvSpPr>
        <p:spPr/>
        <p:txBody>
          <a:bodyPr/>
          <a:lstStyle/>
          <a:p>
            <a:pPr>
              <a:defRPr/>
            </a:pPr>
            <a:r>
              <a:rPr lang="cs-CZ" altLang="en-US" smtClean="0"/>
              <a:t>CG III (NPGR010) - J. Křivánek 2015</a:t>
            </a:r>
            <a:endParaRPr lang="en-US" altLang="en-US" dirty="0"/>
          </a:p>
        </p:txBody>
      </p:sp>
      <p:sp>
        <p:nvSpPr>
          <p:cNvPr id="24" name="Volný tvar 23"/>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Volný tvar 24"/>
          <p:cNvSpPr/>
          <p:nvPr/>
        </p:nvSpPr>
        <p:spPr>
          <a:xfrm>
            <a:off x="1926825" y="2348880"/>
            <a:ext cx="5298805" cy="254808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4439886 w 5546455"/>
              <a:gd name="connsiteY1" fmla="*/ 2595707 h 2595707"/>
              <a:gd name="connsiteX2" fmla="*/ 3332230 w 5546455"/>
              <a:gd name="connsiteY2" fmla="*/ 11841 h 2595707"/>
              <a:gd name="connsiteX3" fmla="*/ 5546455 w 5546455"/>
              <a:gd name="connsiteY3" fmla="*/ 0 h 2595707"/>
              <a:gd name="connsiteX0" fmla="*/ 0 w 5546455"/>
              <a:gd name="connsiteY0" fmla="*/ 1941618 h 2576657"/>
              <a:gd name="connsiteX1" fmla="*/ 1849086 w 5546455"/>
              <a:gd name="connsiteY1" fmla="*/ 2576657 h 2576657"/>
              <a:gd name="connsiteX2" fmla="*/ 3332230 w 5546455"/>
              <a:gd name="connsiteY2" fmla="*/ 11841 h 2576657"/>
              <a:gd name="connsiteX3" fmla="*/ 5546455 w 5546455"/>
              <a:gd name="connsiteY3" fmla="*/ 0 h 2576657"/>
              <a:gd name="connsiteX0" fmla="*/ 0 w 5546455"/>
              <a:gd name="connsiteY0" fmla="*/ 1941618 h 2576657"/>
              <a:gd name="connsiteX1" fmla="*/ 1849086 w 5546455"/>
              <a:gd name="connsiteY1" fmla="*/ 2576657 h 2576657"/>
              <a:gd name="connsiteX2" fmla="*/ 3427480 w 5546455"/>
              <a:gd name="connsiteY2" fmla="*/ 11841 h 2576657"/>
              <a:gd name="connsiteX3" fmla="*/ 5546455 w 5546455"/>
              <a:gd name="connsiteY3" fmla="*/ 0 h 2576657"/>
              <a:gd name="connsiteX0" fmla="*/ 0 w 5546455"/>
              <a:gd name="connsiteY0" fmla="*/ 1941618 h 2548082"/>
              <a:gd name="connsiteX1" fmla="*/ 1830036 w 5546455"/>
              <a:gd name="connsiteY1" fmla="*/ 2548082 h 2548082"/>
              <a:gd name="connsiteX2" fmla="*/ 3427480 w 5546455"/>
              <a:gd name="connsiteY2" fmla="*/ 11841 h 2548082"/>
              <a:gd name="connsiteX3" fmla="*/ 5546455 w 5546455"/>
              <a:gd name="connsiteY3" fmla="*/ 0 h 2548082"/>
              <a:gd name="connsiteX0" fmla="*/ 0 w 5289280"/>
              <a:gd name="connsiteY0" fmla="*/ 1989243 h 2548082"/>
              <a:gd name="connsiteX1" fmla="*/ 1572861 w 5289280"/>
              <a:gd name="connsiteY1" fmla="*/ 2548082 h 2548082"/>
              <a:gd name="connsiteX2" fmla="*/ 3170305 w 5289280"/>
              <a:gd name="connsiteY2" fmla="*/ 11841 h 2548082"/>
              <a:gd name="connsiteX3" fmla="*/ 5289280 w 5289280"/>
              <a:gd name="connsiteY3" fmla="*/ 0 h 2548082"/>
              <a:gd name="connsiteX0" fmla="*/ 0 w 5298805"/>
              <a:gd name="connsiteY0" fmla="*/ 1960668 h 2548082"/>
              <a:gd name="connsiteX1" fmla="*/ 1582386 w 5298805"/>
              <a:gd name="connsiteY1" fmla="*/ 2548082 h 2548082"/>
              <a:gd name="connsiteX2" fmla="*/ 3179830 w 5298805"/>
              <a:gd name="connsiteY2" fmla="*/ 11841 h 2548082"/>
              <a:gd name="connsiteX3" fmla="*/ 5298805 w 5298805"/>
              <a:gd name="connsiteY3" fmla="*/ 0 h 2548082"/>
            </a:gdLst>
            <a:ahLst/>
            <a:cxnLst>
              <a:cxn ang="0">
                <a:pos x="connsiteX0" y="connsiteY0"/>
              </a:cxn>
              <a:cxn ang="0">
                <a:pos x="connsiteX1" y="connsiteY1"/>
              </a:cxn>
              <a:cxn ang="0">
                <a:pos x="connsiteX2" y="connsiteY2"/>
              </a:cxn>
              <a:cxn ang="0">
                <a:pos x="connsiteX3" y="connsiteY3"/>
              </a:cxn>
            </a:cxnLst>
            <a:rect l="l" t="t" r="r" b="b"/>
            <a:pathLst>
              <a:path w="5298805" h="2548082">
                <a:moveTo>
                  <a:pt x="0" y="1960668"/>
                </a:moveTo>
                <a:lnTo>
                  <a:pt x="1582386" y="2548082"/>
                </a:lnTo>
                <a:lnTo>
                  <a:pt x="3179830" y="11841"/>
                </a:lnTo>
                <a:lnTo>
                  <a:pt x="5298805" y="0"/>
                </a:lnTo>
              </a:path>
            </a:pathLst>
          </a:custGeom>
          <a:ln w="38100">
            <a:solidFill>
              <a:srgbClr val="0070C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6" name="Volný tvar 25"/>
          <p:cNvSpPr/>
          <p:nvPr/>
        </p:nvSpPr>
        <p:spPr>
          <a:xfrm>
            <a:off x="1795695" y="2501282"/>
            <a:ext cx="5582335" cy="2655350"/>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1686473 w 5546455"/>
              <a:gd name="connsiteY1" fmla="*/ 2590012 h 2595707"/>
              <a:gd name="connsiteX2" fmla="*/ 4439886 w 5546455"/>
              <a:gd name="connsiteY2" fmla="*/ 2595707 h 2595707"/>
              <a:gd name="connsiteX3" fmla="*/ 3332230 w 5546455"/>
              <a:gd name="connsiteY3" fmla="*/ 11841 h 2595707"/>
              <a:gd name="connsiteX4" fmla="*/ 5546455 w 5546455"/>
              <a:gd name="connsiteY4" fmla="*/ 0 h 2595707"/>
              <a:gd name="connsiteX0" fmla="*/ 0 w 5546455"/>
              <a:gd name="connsiteY0" fmla="*/ 1941618 h 2595707"/>
              <a:gd name="connsiteX1" fmla="*/ 4439886 w 5546455"/>
              <a:gd name="connsiteY1" fmla="*/ 2595707 h 2595707"/>
              <a:gd name="connsiteX2" fmla="*/ 3332230 w 5546455"/>
              <a:gd name="connsiteY2" fmla="*/ 11841 h 2595707"/>
              <a:gd name="connsiteX3" fmla="*/ 5546455 w 5546455"/>
              <a:gd name="connsiteY3" fmla="*/ 0 h 2595707"/>
              <a:gd name="connsiteX0" fmla="*/ 0 w 5546455"/>
              <a:gd name="connsiteY0" fmla="*/ 1941618 h 2576657"/>
              <a:gd name="connsiteX1" fmla="*/ 1849086 w 5546455"/>
              <a:gd name="connsiteY1" fmla="*/ 2576657 h 2576657"/>
              <a:gd name="connsiteX2" fmla="*/ 3332230 w 5546455"/>
              <a:gd name="connsiteY2" fmla="*/ 11841 h 2576657"/>
              <a:gd name="connsiteX3" fmla="*/ 5546455 w 5546455"/>
              <a:gd name="connsiteY3" fmla="*/ 0 h 2576657"/>
              <a:gd name="connsiteX0" fmla="*/ 0 w 5546455"/>
              <a:gd name="connsiteY0" fmla="*/ 1941618 h 2576657"/>
              <a:gd name="connsiteX1" fmla="*/ 1849086 w 5546455"/>
              <a:gd name="connsiteY1" fmla="*/ 2576657 h 2576657"/>
              <a:gd name="connsiteX2" fmla="*/ 3427480 w 5546455"/>
              <a:gd name="connsiteY2" fmla="*/ 11841 h 2576657"/>
              <a:gd name="connsiteX3" fmla="*/ 5546455 w 5546455"/>
              <a:gd name="connsiteY3" fmla="*/ 0 h 2576657"/>
              <a:gd name="connsiteX0" fmla="*/ 0 w 5546455"/>
              <a:gd name="connsiteY0" fmla="*/ 1941618 h 2548082"/>
              <a:gd name="connsiteX1" fmla="*/ 1830036 w 5546455"/>
              <a:gd name="connsiteY1" fmla="*/ 2548082 h 2548082"/>
              <a:gd name="connsiteX2" fmla="*/ 3427480 w 5546455"/>
              <a:gd name="connsiteY2" fmla="*/ 11841 h 2548082"/>
              <a:gd name="connsiteX3" fmla="*/ 5546455 w 5546455"/>
              <a:gd name="connsiteY3" fmla="*/ 0 h 2548082"/>
              <a:gd name="connsiteX0" fmla="*/ 0 w 5289280"/>
              <a:gd name="connsiteY0" fmla="*/ 1989243 h 2548082"/>
              <a:gd name="connsiteX1" fmla="*/ 1572861 w 5289280"/>
              <a:gd name="connsiteY1" fmla="*/ 2548082 h 2548082"/>
              <a:gd name="connsiteX2" fmla="*/ 3170305 w 5289280"/>
              <a:gd name="connsiteY2" fmla="*/ 11841 h 2548082"/>
              <a:gd name="connsiteX3" fmla="*/ 5289280 w 5289280"/>
              <a:gd name="connsiteY3" fmla="*/ 0 h 2548082"/>
              <a:gd name="connsiteX0" fmla="*/ 0 w 5298805"/>
              <a:gd name="connsiteY0" fmla="*/ 1960668 h 2548082"/>
              <a:gd name="connsiteX1" fmla="*/ 1582386 w 5298805"/>
              <a:gd name="connsiteY1" fmla="*/ 2548082 h 2548082"/>
              <a:gd name="connsiteX2" fmla="*/ 3179830 w 5298805"/>
              <a:gd name="connsiteY2" fmla="*/ 11841 h 2548082"/>
              <a:gd name="connsiteX3" fmla="*/ 5298805 w 5298805"/>
              <a:gd name="connsiteY3" fmla="*/ 0 h 2548082"/>
              <a:gd name="connsiteX0" fmla="*/ 0 w 5298805"/>
              <a:gd name="connsiteY0" fmla="*/ 1960668 h 2631216"/>
              <a:gd name="connsiteX1" fmla="*/ 1582386 w 5298805"/>
              <a:gd name="connsiteY1" fmla="*/ 2548082 h 2631216"/>
              <a:gd name="connsiteX2" fmla="*/ 4208530 w 5298805"/>
              <a:gd name="connsiteY2" fmla="*/ 2631216 h 2631216"/>
              <a:gd name="connsiteX3" fmla="*/ 5298805 w 5298805"/>
              <a:gd name="connsiteY3" fmla="*/ 0 h 2631216"/>
              <a:gd name="connsiteX0" fmla="*/ 0 w 5298805"/>
              <a:gd name="connsiteY0" fmla="*/ 1960668 h 2652857"/>
              <a:gd name="connsiteX1" fmla="*/ 1496661 w 5298805"/>
              <a:gd name="connsiteY1" fmla="*/ 2652857 h 2652857"/>
              <a:gd name="connsiteX2" fmla="*/ 4208530 w 5298805"/>
              <a:gd name="connsiteY2" fmla="*/ 2631216 h 2652857"/>
              <a:gd name="connsiteX3" fmla="*/ 5298805 w 5298805"/>
              <a:gd name="connsiteY3" fmla="*/ 0 h 2652857"/>
              <a:gd name="connsiteX0" fmla="*/ 0 w 5298805"/>
              <a:gd name="connsiteY0" fmla="*/ 1960668 h 2631216"/>
              <a:gd name="connsiteX1" fmla="*/ 1439511 w 5298805"/>
              <a:gd name="connsiteY1" fmla="*/ 2624282 h 2631216"/>
              <a:gd name="connsiteX2" fmla="*/ 4208530 w 5298805"/>
              <a:gd name="connsiteY2" fmla="*/ 2631216 h 2631216"/>
              <a:gd name="connsiteX3" fmla="*/ 5298805 w 5298805"/>
              <a:gd name="connsiteY3" fmla="*/ 0 h 2631216"/>
              <a:gd name="connsiteX0" fmla="*/ 0 w 5565505"/>
              <a:gd name="connsiteY0" fmla="*/ 1970193 h 2631216"/>
              <a:gd name="connsiteX1" fmla="*/ 1706211 w 5565505"/>
              <a:gd name="connsiteY1" fmla="*/ 2624282 h 2631216"/>
              <a:gd name="connsiteX2" fmla="*/ 4475230 w 5565505"/>
              <a:gd name="connsiteY2" fmla="*/ 2631216 h 2631216"/>
              <a:gd name="connsiteX3" fmla="*/ 5565505 w 5565505"/>
              <a:gd name="connsiteY3" fmla="*/ 0 h 2631216"/>
              <a:gd name="connsiteX0" fmla="*/ 0 w 5565505"/>
              <a:gd name="connsiteY0" fmla="*/ 1970193 h 2633807"/>
              <a:gd name="connsiteX1" fmla="*/ 1649061 w 5565505"/>
              <a:gd name="connsiteY1" fmla="*/ 2633807 h 2633807"/>
              <a:gd name="connsiteX2" fmla="*/ 4475230 w 5565505"/>
              <a:gd name="connsiteY2" fmla="*/ 2631216 h 2633807"/>
              <a:gd name="connsiteX3" fmla="*/ 5565505 w 5565505"/>
              <a:gd name="connsiteY3" fmla="*/ 0 h 2633807"/>
              <a:gd name="connsiteX0" fmla="*/ 0 w 5565505"/>
              <a:gd name="connsiteY0" fmla="*/ 1970193 h 2659791"/>
              <a:gd name="connsiteX1" fmla="*/ 1649061 w 5565505"/>
              <a:gd name="connsiteY1" fmla="*/ 2633807 h 2659791"/>
              <a:gd name="connsiteX2" fmla="*/ 4484755 w 5565505"/>
              <a:gd name="connsiteY2" fmla="*/ 2659791 h 2659791"/>
              <a:gd name="connsiteX3" fmla="*/ 5565505 w 5565505"/>
              <a:gd name="connsiteY3" fmla="*/ 0 h 2659791"/>
              <a:gd name="connsiteX0" fmla="*/ 0 w 5565505"/>
              <a:gd name="connsiteY0" fmla="*/ 1970193 h 2633807"/>
              <a:gd name="connsiteX1" fmla="*/ 1649061 w 5565505"/>
              <a:gd name="connsiteY1" fmla="*/ 2633807 h 2633807"/>
              <a:gd name="connsiteX2" fmla="*/ 4484755 w 5565505"/>
              <a:gd name="connsiteY2" fmla="*/ 2631216 h 2633807"/>
              <a:gd name="connsiteX3" fmla="*/ 5565505 w 5565505"/>
              <a:gd name="connsiteY3" fmla="*/ 0 h 2633807"/>
              <a:gd name="connsiteX0" fmla="*/ 0 w 5565505"/>
              <a:gd name="connsiteY0" fmla="*/ 1970193 h 2659791"/>
              <a:gd name="connsiteX1" fmla="*/ 1649061 w 5565505"/>
              <a:gd name="connsiteY1" fmla="*/ 2633807 h 2659791"/>
              <a:gd name="connsiteX2" fmla="*/ 4465705 w 5565505"/>
              <a:gd name="connsiteY2" fmla="*/ 2659791 h 2659791"/>
              <a:gd name="connsiteX3" fmla="*/ 5565505 w 5565505"/>
              <a:gd name="connsiteY3" fmla="*/ 0 h 2659791"/>
              <a:gd name="connsiteX0" fmla="*/ 0 w 5565505"/>
              <a:gd name="connsiteY0" fmla="*/ 1970193 h 2640741"/>
              <a:gd name="connsiteX1" fmla="*/ 1649061 w 5565505"/>
              <a:gd name="connsiteY1" fmla="*/ 2633807 h 2640741"/>
              <a:gd name="connsiteX2" fmla="*/ 4503805 w 5565505"/>
              <a:gd name="connsiteY2" fmla="*/ 2640741 h 2640741"/>
              <a:gd name="connsiteX3" fmla="*/ 5565505 w 5565505"/>
              <a:gd name="connsiteY3" fmla="*/ 0 h 2640741"/>
              <a:gd name="connsiteX0" fmla="*/ 0 w 5565505"/>
              <a:gd name="connsiteY0" fmla="*/ 1970193 h 2633807"/>
              <a:gd name="connsiteX1" fmla="*/ 1649061 w 5565505"/>
              <a:gd name="connsiteY1" fmla="*/ 2633807 h 2633807"/>
              <a:gd name="connsiteX2" fmla="*/ 4475230 w 5565505"/>
              <a:gd name="connsiteY2" fmla="*/ 2621691 h 2633807"/>
              <a:gd name="connsiteX3" fmla="*/ 5565505 w 5565505"/>
              <a:gd name="connsiteY3" fmla="*/ 0 h 2633807"/>
              <a:gd name="connsiteX0" fmla="*/ 0 w 5565505"/>
              <a:gd name="connsiteY0" fmla="*/ 1970193 h 2621691"/>
              <a:gd name="connsiteX1" fmla="*/ 1658586 w 5565505"/>
              <a:gd name="connsiteY1" fmla="*/ 2595707 h 2621691"/>
              <a:gd name="connsiteX2" fmla="*/ 4475230 w 5565505"/>
              <a:gd name="connsiteY2" fmla="*/ 2621691 h 2621691"/>
              <a:gd name="connsiteX3" fmla="*/ 5565505 w 5565505"/>
              <a:gd name="connsiteY3" fmla="*/ 0 h 2621691"/>
              <a:gd name="connsiteX0" fmla="*/ 0 w 5565505"/>
              <a:gd name="connsiteY0" fmla="*/ 1970193 h 2624282"/>
              <a:gd name="connsiteX1" fmla="*/ 1677636 w 5565505"/>
              <a:gd name="connsiteY1" fmla="*/ 2624282 h 2624282"/>
              <a:gd name="connsiteX2" fmla="*/ 4475230 w 5565505"/>
              <a:gd name="connsiteY2" fmla="*/ 2621691 h 2624282"/>
              <a:gd name="connsiteX3" fmla="*/ 5565505 w 5565505"/>
              <a:gd name="connsiteY3" fmla="*/ 0 h 2624282"/>
              <a:gd name="connsiteX0" fmla="*/ 0 w 5565505"/>
              <a:gd name="connsiteY0" fmla="*/ 1970193 h 2646721"/>
              <a:gd name="connsiteX1" fmla="*/ 1683246 w 5565505"/>
              <a:gd name="connsiteY1" fmla="*/ 2646721 h 2646721"/>
              <a:gd name="connsiteX2" fmla="*/ 4475230 w 5565505"/>
              <a:gd name="connsiteY2" fmla="*/ 2621691 h 2646721"/>
              <a:gd name="connsiteX3" fmla="*/ 5565505 w 5565505"/>
              <a:gd name="connsiteY3" fmla="*/ 0 h 2646721"/>
              <a:gd name="connsiteX0" fmla="*/ 0 w 5582335"/>
              <a:gd name="connsiteY0" fmla="*/ 1992632 h 2646721"/>
              <a:gd name="connsiteX1" fmla="*/ 1700076 w 5582335"/>
              <a:gd name="connsiteY1" fmla="*/ 2646721 h 2646721"/>
              <a:gd name="connsiteX2" fmla="*/ 4492060 w 5582335"/>
              <a:gd name="connsiteY2" fmla="*/ 2621691 h 2646721"/>
              <a:gd name="connsiteX3" fmla="*/ 5582335 w 5582335"/>
              <a:gd name="connsiteY3" fmla="*/ 0 h 2646721"/>
              <a:gd name="connsiteX0" fmla="*/ 0 w 5582335"/>
              <a:gd name="connsiteY0" fmla="*/ 1992632 h 2646721"/>
              <a:gd name="connsiteX1" fmla="*/ 1700076 w 5582335"/>
              <a:gd name="connsiteY1" fmla="*/ 2646721 h 2646721"/>
              <a:gd name="connsiteX2" fmla="*/ 4508889 w 5582335"/>
              <a:gd name="connsiteY2" fmla="*/ 2632911 h 2646721"/>
              <a:gd name="connsiteX3" fmla="*/ 5582335 w 5582335"/>
              <a:gd name="connsiteY3" fmla="*/ 0 h 2646721"/>
              <a:gd name="connsiteX0" fmla="*/ 0 w 5582335"/>
              <a:gd name="connsiteY0" fmla="*/ 1992632 h 2649740"/>
              <a:gd name="connsiteX1" fmla="*/ 1700076 w 5582335"/>
              <a:gd name="connsiteY1" fmla="*/ 2646721 h 2649740"/>
              <a:gd name="connsiteX2" fmla="*/ 4508889 w 5582335"/>
              <a:gd name="connsiteY2" fmla="*/ 2649740 h 2649740"/>
              <a:gd name="connsiteX3" fmla="*/ 5582335 w 5582335"/>
              <a:gd name="connsiteY3" fmla="*/ 0 h 2649740"/>
              <a:gd name="connsiteX0" fmla="*/ 0 w 5582335"/>
              <a:gd name="connsiteY0" fmla="*/ 1992632 h 2646721"/>
              <a:gd name="connsiteX1" fmla="*/ 1700076 w 5582335"/>
              <a:gd name="connsiteY1" fmla="*/ 2646721 h 2646721"/>
              <a:gd name="connsiteX2" fmla="*/ 4514499 w 5582335"/>
              <a:gd name="connsiteY2" fmla="*/ 2632910 h 2646721"/>
              <a:gd name="connsiteX3" fmla="*/ 5582335 w 5582335"/>
              <a:gd name="connsiteY3" fmla="*/ 0 h 2646721"/>
              <a:gd name="connsiteX0" fmla="*/ 0 w 5582335"/>
              <a:gd name="connsiteY0" fmla="*/ 1992632 h 2655350"/>
              <a:gd name="connsiteX1" fmla="*/ 1700076 w 5582335"/>
              <a:gd name="connsiteY1" fmla="*/ 2646721 h 2655350"/>
              <a:gd name="connsiteX2" fmla="*/ 4514499 w 5582335"/>
              <a:gd name="connsiteY2" fmla="*/ 2655350 h 2655350"/>
              <a:gd name="connsiteX3" fmla="*/ 5582335 w 5582335"/>
              <a:gd name="connsiteY3" fmla="*/ 0 h 2655350"/>
            </a:gdLst>
            <a:ahLst/>
            <a:cxnLst>
              <a:cxn ang="0">
                <a:pos x="connsiteX0" y="connsiteY0"/>
              </a:cxn>
              <a:cxn ang="0">
                <a:pos x="connsiteX1" y="connsiteY1"/>
              </a:cxn>
              <a:cxn ang="0">
                <a:pos x="connsiteX2" y="connsiteY2"/>
              </a:cxn>
              <a:cxn ang="0">
                <a:pos x="connsiteX3" y="connsiteY3"/>
              </a:cxn>
            </a:cxnLst>
            <a:rect l="l" t="t" r="r" b="b"/>
            <a:pathLst>
              <a:path w="5582335" h="2655350">
                <a:moveTo>
                  <a:pt x="0" y="1992632"/>
                </a:moveTo>
                <a:lnTo>
                  <a:pt x="1700076" y="2646721"/>
                </a:lnTo>
                <a:lnTo>
                  <a:pt x="4514499" y="2655350"/>
                </a:lnTo>
                <a:lnTo>
                  <a:pt x="5582335" y="0"/>
                </a:lnTo>
              </a:path>
            </a:pathLst>
          </a:custGeom>
          <a:ln w="38100">
            <a:solidFill>
              <a:srgbClr val="FF0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Tree>
    <p:extLst>
      <p:ext uri="{BB962C8B-B14F-4D97-AF65-F5344CB8AC3E}">
        <p14:creationId xmlns:p14="http://schemas.microsoft.com/office/powerpoint/2010/main" val="341953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BPT </a:t>
            </a:r>
            <a:r>
              <a:rPr lang="en-US" dirty="0" smtClean="0"/>
              <a:t>implementation</a:t>
            </a:r>
            <a:r>
              <a:rPr lang="cs-CZ" dirty="0" smtClean="0"/>
              <a:t> </a:t>
            </a:r>
            <a:r>
              <a:rPr lang="cs-CZ" dirty="0"/>
              <a:t>in </a:t>
            </a:r>
            <a:r>
              <a:rPr lang="en-US" dirty="0"/>
              <a:t>practice</a:t>
            </a:r>
            <a:endParaRPr lang="en-US" dirty="0" smtClean="0"/>
          </a:p>
        </p:txBody>
      </p:sp>
      <p:sp>
        <p:nvSpPr>
          <p:cNvPr id="23555" name="Content Placeholder 2"/>
          <p:cNvSpPr>
            <a:spLocks noGrp="1"/>
          </p:cNvSpPr>
          <p:nvPr>
            <p:ph idx="1"/>
          </p:nvPr>
        </p:nvSpPr>
        <p:spPr/>
        <p:txBody>
          <a:bodyPr/>
          <a:lstStyle/>
          <a:p>
            <a:r>
              <a:rPr lang="en-US" dirty="0" smtClean="0"/>
              <a:t>Sample a sub-path of a random length starting </a:t>
            </a:r>
            <a:r>
              <a:rPr lang="en-US" b="1" dirty="0" smtClean="0"/>
              <a:t>from light sources</a:t>
            </a:r>
            <a:endParaRPr lang="cs-CZ" b="1" dirty="0" smtClean="0"/>
          </a:p>
          <a:p>
            <a:pPr>
              <a:buFont typeface="Monotype Sorts" charset="2"/>
              <a:buNone/>
            </a:pPr>
            <a:endParaRPr lang="cs-CZ" dirty="0" smtClean="0"/>
          </a:p>
          <a:p>
            <a:r>
              <a:rPr lang="en-US" dirty="0" smtClean="0"/>
              <a:t>Sample a sub-path of random length starting </a:t>
            </a:r>
            <a:r>
              <a:rPr lang="en-US" b="1" dirty="0" smtClean="0"/>
              <a:t>from the camera</a:t>
            </a:r>
            <a:endParaRPr lang="cs-CZ" b="1" dirty="0" smtClean="0"/>
          </a:p>
          <a:p>
            <a:endParaRPr lang="cs-CZ" dirty="0" smtClean="0"/>
          </a:p>
          <a:p>
            <a:r>
              <a:rPr lang="en-US" dirty="0" smtClean="0"/>
              <a:t>Connect each </a:t>
            </a:r>
            <a:r>
              <a:rPr lang="cs-CZ" b="1" dirty="0" smtClean="0"/>
              <a:t>prefix </a:t>
            </a:r>
            <a:r>
              <a:rPr lang="en-US" b="1" dirty="0" smtClean="0"/>
              <a:t>of a sub-path from light</a:t>
            </a:r>
            <a:r>
              <a:rPr lang="cs-CZ" dirty="0" smtClean="0"/>
              <a:t> </a:t>
            </a:r>
            <a:r>
              <a:rPr lang="en-US" dirty="0" smtClean="0"/>
              <a:t>with each </a:t>
            </a:r>
            <a:r>
              <a:rPr lang="en-US" b="1" dirty="0" smtClean="0"/>
              <a:t>suffix of a sub-path from the camera</a:t>
            </a:r>
          </a:p>
        </p:txBody>
      </p:sp>
      <p:pic>
        <p:nvPicPr>
          <p:cNvPr id="23556" name="Picture 2"/>
          <p:cNvPicPr>
            <a:picLocks noChangeAspect="1" noChangeArrowheads="1"/>
          </p:cNvPicPr>
          <p:nvPr/>
        </p:nvPicPr>
        <p:blipFill>
          <a:blip r:embed="rId2" cstate="print"/>
          <a:srcRect/>
          <a:stretch>
            <a:fillRect/>
          </a:stretch>
        </p:blipFill>
        <p:spPr bwMode="auto">
          <a:xfrm>
            <a:off x="3491880" y="2276872"/>
            <a:ext cx="1876425" cy="495300"/>
          </a:xfrm>
          <a:prstGeom prst="rect">
            <a:avLst/>
          </a:prstGeom>
          <a:noFill/>
          <a:ln w="12700">
            <a:noFill/>
            <a:miter lim="800000"/>
            <a:headEnd/>
            <a:tailEnd/>
          </a:ln>
        </p:spPr>
      </p:pic>
      <p:pic>
        <p:nvPicPr>
          <p:cNvPr id="23557" name="Picture 4"/>
          <p:cNvPicPr>
            <a:picLocks noChangeAspect="1" noChangeArrowheads="1"/>
          </p:cNvPicPr>
          <p:nvPr/>
        </p:nvPicPr>
        <p:blipFill>
          <a:blip r:embed="rId3" cstate="print"/>
          <a:srcRect/>
          <a:stretch>
            <a:fillRect/>
          </a:stretch>
        </p:blipFill>
        <p:spPr bwMode="auto">
          <a:xfrm>
            <a:off x="3569196" y="3475856"/>
            <a:ext cx="1866900" cy="457200"/>
          </a:xfrm>
          <a:prstGeom prst="rect">
            <a:avLst/>
          </a:prstGeom>
          <a:noFill/>
          <a:ln w="12700">
            <a:noFill/>
            <a:miter lim="800000"/>
            <a:headEnd/>
            <a:tailEnd/>
          </a:ln>
        </p:spPr>
      </p:pic>
      <p:pic>
        <p:nvPicPr>
          <p:cNvPr id="23560" name="Picture 5"/>
          <p:cNvPicPr>
            <a:picLocks noChangeAspect="1" noChangeArrowheads="1"/>
          </p:cNvPicPr>
          <p:nvPr/>
        </p:nvPicPr>
        <p:blipFill>
          <a:blip r:embed="rId4" cstate="print"/>
          <a:srcRect/>
          <a:stretch>
            <a:fillRect/>
          </a:stretch>
        </p:blipFill>
        <p:spPr bwMode="auto">
          <a:xfrm>
            <a:off x="2339752" y="4941168"/>
            <a:ext cx="4171950" cy="466725"/>
          </a:xfrm>
          <a:prstGeom prst="rect">
            <a:avLst/>
          </a:prstGeom>
          <a:noFill/>
          <a:ln w="12700">
            <a:noFill/>
            <a:miter lim="800000"/>
            <a:headEnd/>
            <a:tailEnd/>
          </a:ln>
        </p:spPr>
      </p:pic>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40644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67544" y="1508070"/>
            <a:ext cx="8208912" cy="4031908"/>
          </a:xfrm>
          <a:prstGeom prst="rect">
            <a:avLst/>
          </a:prstGeom>
          <a:noFill/>
          <a:ln w="12700">
            <a:noFill/>
            <a:miter lim="800000"/>
            <a:headEnd/>
            <a:tailEnd/>
          </a:ln>
        </p:spPr>
      </p:pic>
      <p:sp>
        <p:nvSpPr>
          <p:cNvPr id="2" name="Nadpis 1"/>
          <p:cNvSpPr>
            <a:spLocks noGrp="1"/>
          </p:cNvSpPr>
          <p:nvPr>
            <p:ph type="title"/>
          </p:nvPr>
        </p:nvSpPr>
        <p:spPr/>
        <p:txBody>
          <a:bodyPr/>
          <a:lstStyle/>
          <a:p>
            <a:r>
              <a:rPr lang="en-US" dirty="0" smtClean="0"/>
              <a:t>Results</a:t>
            </a:r>
            <a:endParaRPr lang="en-US" dirty="0"/>
          </a:p>
        </p:txBody>
      </p:sp>
      <p:sp>
        <p:nvSpPr>
          <p:cNvPr id="7" name="TextBox 4"/>
          <p:cNvSpPr txBox="1">
            <a:spLocks noChangeArrowheads="1"/>
          </p:cNvSpPr>
          <p:nvPr/>
        </p:nvSpPr>
        <p:spPr bwMode="auto">
          <a:xfrm>
            <a:off x="963115" y="5579948"/>
            <a:ext cx="2816797" cy="369332"/>
          </a:xfrm>
          <a:prstGeom prst="rect">
            <a:avLst/>
          </a:prstGeom>
          <a:noFill/>
          <a:ln w="9525">
            <a:noFill/>
            <a:miter lim="800000"/>
            <a:headEnd/>
            <a:tailEnd/>
          </a:ln>
        </p:spPr>
        <p:txBody>
          <a:bodyPr wrap="none">
            <a:spAutoFit/>
          </a:bodyPr>
          <a:lstStyle/>
          <a:p>
            <a:r>
              <a:rPr lang="cs-CZ" dirty="0">
                <a:latin typeface="+mj-lt"/>
              </a:rPr>
              <a:t>BPT, 25 </a:t>
            </a:r>
            <a:r>
              <a:rPr lang="en-US" dirty="0" smtClean="0">
                <a:latin typeface="+mj-lt"/>
              </a:rPr>
              <a:t>samples per pixel</a:t>
            </a:r>
            <a:endParaRPr lang="en-US" dirty="0">
              <a:latin typeface="+mj-lt"/>
            </a:endParaRPr>
          </a:p>
        </p:txBody>
      </p:sp>
      <p:sp>
        <p:nvSpPr>
          <p:cNvPr id="8" name="TextBox 5"/>
          <p:cNvSpPr txBox="1">
            <a:spLocks noChangeArrowheads="1"/>
          </p:cNvSpPr>
          <p:nvPr/>
        </p:nvSpPr>
        <p:spPr bwMode="auto">
          <a:xfrm>
            <a:off x="5281985" y="5579948"/>
            <a:ext cx="2667718" cy="369332"/>
          </a:xfrm>
          <a:prstGeom prst="rect">
            <a:avLst/>
          </a:prstGeom>
          <a:noFill/>
          <a:ln w="9525">
            <a:noFill/>
            <a:miter lim="800000"/>
            <a:headEnd/>
            <a:tailEnd/>
          </a:ln>
        </p:spPr>
        <p:txBody>
          <a:bodyPr wrap="none">
            <a:spAutoFit/>
          </a:bodyPr>
          <a:lstStyle/>
          <a:p>
            <a:r>
              <a:rPr lang="cs-CZ" dirty="0">
                <a:latin typeface="+mj-lt"/>
              </a:rPr>
              <a:t>PT, 56 </a:t>
            </a:r>
            <a:r>
              <a:rPr lang="en-US" dirty="0" smtClean="0">
                <a:latin typeface="+mj-lt"/>
              </a:rPr>
              <a:t>samples per pixel</a:t>
            </a:r>
            <a:endParaRPr lang="en-US" dirty="0">
              <a:latin typeface="+mj-lt"/>
            </a:endParaRPr>
          </a:p>
        </p:txBody>
      </p:sp>
      <p:sp>
        <p:nvSpPr>
          <p:cNvPr id="9" name="TextBox 6"/>
          <p:cNvSpPr txBox="1"/>
          <p:nvPr/>
        </p:nvSpPr>
        <p:spPr>
          <a:xfrm rot="16200000">
            <a:off x="7850467" y="3354148"/>
            <a:ext cx="2146742" cy="369332"/>
          </a:xfrm>
          <a:prstGeom prst="rect">
            <a:avLst/>
          </a:prstGeom>
          <a:noFill/>
        </p:spPr>
        <p:txBody>
          <a:bodyPr wrap="none" rtlCol="0">
            <a:spAutoFit/>
          </a:bodyPr>
          <a:lstStyle/>
          <a:p>
            <a:r>
              <a:rPr lang="cs-CZ" dirty="0" smtClean="0">
                <a:latin typeface="+mj-lt"/>
              </a:rPr>
              <a:t>Image</a:t>
            </a:r>
            <a:r>
              <a:rPr lang="en-US" dirty="0" smtClean="0">
                <a:latin typeface="+mj-lt"/>
              </a:rPr>
              <a:t>s</a:t>
            </a:r>
            <a:r>
              <a:rPr lang="cs-CZ" dirty="0" smtClean="0">
                <a:latin typeface="+mj-lt"/>
              </a:rPr>
              <a:t>: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10" name="Obdélník 9"/>
          <p:cNvSpPr/>
          <p:nvPr/>
        </p:nvSpPr>
        <p:spPr>
          <a:xfrm>
            <a:off x="467544" y="1505597"/>
            <a:ext cx="4057564" cy="40371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634821" y="1511116"/>
            <a:ext cx="4041635" cy="402414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ástupný symbol pro zápatí 12"/>
          <p:cNvSpPr>
            <a:spLocks noGrp="1"/>
          </p:cNvSpPr>
          <p:nvPr>
            <p:ph type="ftr" sz="quarter" idx="11"/>
          </p:nvPr>
        </p:nvSpPr>
        <p:spPr/>
        <p:txBody>
          <a:bodyPr/>
          <a:lstStyle/>
          <a:p>
            <a:pPr>
              <a:defRPr/>
            </a:pPr>
            <a:r>
              <a:rPr lang="cs-CZ" altLang="en-US" smtClean="0"/>
              <a:t>CG III (NPGR010) - J. Křivánek 2015</a:t>
            </a:r>
            <a:endParaRPr lang="en-US" altLang="en-US" dirty="0"/>
          </a:p>
        </p:txBody>
      </p:sp>
    </p:spTree>
    <p:extLst>
      <p:ext uri="{BB962C8B-B14F-4D97-AF65-F5344CB8AC3E}">
        <p14:creationId xmlns:p14="http://schemas.microsoft.com/office/powerpoint/2010/main" val="1900450351"/>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p>
        </p:txBody>
      </p:sp>
      <p:sp>
        <p:nvSpPr>
          <p:cNvPr id="24579" name="Content Placeholder 2"/>
          <p:cNvSpPr>
            <a:spLocks noGrp="1"/>
          </p:cNvSpPr>
          <p:nvPr>
            <p:ph idx="1"/>
          </p:nvPr>
        </p:nvSpPr>
        <p:spPr/>
        <p:txBody>
          <a:bodyPr/>
          <a:lstStyle/>
          <a:p>
            <a:endParaRPr lang="en-US" smtClean="0">
              <a:latin typeface="+mj-lt"/>
            </a:endParaRPr>
          </a:p>
        </p:txBody>
      </p:sp>
      <p:pic>
        <p:nvPicPr>
          <p:cNvPr id="24580" name="Picture 2"/>
          <p:cNvPicPr>
            <a:picLocks noChangeAspect="1" noChangeArrowheads="1"/>
          </p:cNvPicPr>
          <p:nvPr/>
        </p:nvPicPr>
        <p:blipFill>
          <a:blip r:embed="rId2" cstate="print"/>
          <a:srcRect/>
          <a:stretch>
            <a:fillRect/>
          </a:stretch>
        </p:blipFill>
        <p:spPr bwMode="auto">
          <a:xfrm>
            <a:off x="1033463" y="590550"/>
            <a:ext cx="7077075" cy="5676900"/>
          </a:xfrm>
          <a:prstGeom prst="rect">
            <a:avLst/>
          </a:prstGeom>
          <a:noFill/>
          <a:ln w="12700">
            <a:noFill/>
            <a:miter lim="800000"/>
            <a:headEnd/>
            <a:tailEnd/>
          </a:ln>
        </p:spPr>
      </p:pic>
      <p:sp>
        <p:nvSpPr>
          <p:cNvPr id="24581" name="Rectangle 4"/>
          <p:cNvSpPr>
            <a:spLocks noChangeArrowheads="1"/>
          </p:cNvSpPr>
          <p:nvPr/>
        </p:nvSpPr>
        <p:spPr bwMode="auto">
          <a:xfrm>
            <a:off x="0" y="1125538"/>
            <a:ext cx="1619250" cy="574675"/>
          </a:xfrm>
          <a:prstGeom prst="rect">
            <a:avLst/>
          </a:prstGeom>
          <a:solidFill>
            <a:schemeClr val="bg1"/>
          </a:solidFill>
          <a:ln w="12700" algn="ctr">
            <a:noFill/>
            <a:round/>
            <a:headEnd/>
            <a:tailEnd/>
          </a:ln>
        </p:spPr>
        <p:txBody>
          <a:bodyPr/>
          <a:lstStyle/>
          <a:p>
            <a:endParaRPr lang="en-US">
              <a:latin typeface="+mj-lt"/>
            </a:endParaRPr>
          </a:p>
        </p:txBody>
      </p:sp>
      <p:sp>
        <p:nvSpPr>
          <p:cNvPr id="24582" name="TextBox 5"/>
          <p:cNvSpPr txBox="1">
            <a:spLocks noChangeArrowheads="1"/>
          </p:cNvSpPr>
          <p:nvPr/>
        </p:nvSpPr>
        <p:spPr bwMode="auto">
          <a:xfrm>
            <a:off x="8027988" y="981075"/>
            <a:ext cx="696024"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2</a:t>
            </a:r>
            <a:endParaRPr lang="en-US">
              <a:latin typeface="+mj-lt"/>
            </a:endParaRPr>
          </a:p>
          <a:p>
            <a:r>
              <a:rPr lang="en-US">
                <a:latin typeface="+mj-lt"/>
              </a:rPr>
              <a:t>(2x)</a:t>
            </a:r>
          </a:p>
        </p:txBody>
      </p:sp>
      <p:sp>
        <p:nvSpPr>
          <p:cNvPr id="24583" name="TextBox 6"/>
          <p:cNvSpPr txBox="1">
            <a:spLocks noChangeArrowheads="1"/>
          </p:cNvSpPr>
          <p:nvPr/>
        </p:nvSpPr>
        <p:spPr bwMode="auto">
          <a:xfrm>
            <a:off x="8027988" y="2387600"/>
            <a:ext cx="750526"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3 </a:t>
            </a:r>
            <a:r>
              <a:rPr lang="en-US">
                <a:latin typeface="+mj-lt"/>
              </a:rPr>
              <a:t/>
            </a:r>
            <a:br>
              <a:rPr lang="en-US">
                <a:latin typeface="+mj-lt"/>
              </a:rPr>
            </a:br>
            <a:r>
              <a:rPr lang="en-US">
                <a:latin typeface="+mj-lt"/>
              </a:rPr>
              <a:t>(4x)</a:t>
            </a:r>
          </a:p>
        </p:txBody>
      </p:sp>
      <p:sp>
        <p:nvSpPr>
          <p:cNvPr id="24584" name="TextBox 7"/>
          <p:cNvSpPr txBox="1">
            <a:spLocks noChangeArrowheads="1"/>
          </p:cNvSpPr>
          <p:nvPr/>
        </p:nvSpPr>
        <p:spPr bwMode="auto">
          <a:xfrm>
            <a:off x="8027988" y="3792538"/>
            <a:ext cx="697627"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4</a:t>
            </a:r>
            <a:endParaRPr lang="en-US">
              <a:latin typeface="+mj-lt"/>
            </a:endParaRPr>
          </a:p>
          <a:p>
            <a:r>
              <a:rPr lang="en-US">
                <a:latin typeface="+mj-lt"/>
              </a:rPr>
              <a:t>(8x)</a:t>
            </a:r>
          </a:p>
        </p:txBody>
      </p:sp>
      <p:sp>
        <p:nvSpPr>
          <p:cNvPr id="24585" name="TextBox 8"/>
          <p:cNvSpPr txBox="1">
            <a:spLocks noChangeArrowheads="1"/>
          </p:cNvSpPr>
          <p:nvPr/>
        </p:nvSpPr>
        <p:spPr bwMode="auto">
          <a:xfrm>
            <a:off x="8027988" y="5199063"/>
            <a:ext cx="704039"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5</a:t>
            </a:r>
            <a:endParaRPr lang="en-US">
              <a:latin typeface="+mj-lt"/>
            </a:endParaRPr>
          </a:p>
          <a:p>
            <a:r>
              <a:rPr lang="en-US">
                <a:latin typeface="+mj-lt"/>
              </a:rPr>
              <a:t>(16x)</a:t>
            </a:r>
          </a:p>
        </p:txBody>
      </p:sp>
      <p:sp>
        <p:nvSpPr>
          <p:cNvPr id="24586" name="TextBox 9"/>
          <p:cNvSpPr txBox="1">
            <a:spLocks noChangeArrowheads="1"/>
          </p:cNvSpPr>
          <p:nvPr/>
        </p:nvSpPr>
        <p:spPr bwMode="auto">
          <a:xfrm>
            <a:off x="1338263" y="6135688"/>
            <a:ext cx="644728" cy="369332"/>
          </a:xfrm>
          <a:prstGeom prst="rect">
            <a:avLst/>
          </a:prstGeom>
          <a:noFill/>
          <a:ln w="9525">
            <a:noFill/>
            <a:miter lim="800000"/>
            <a:headEnd/>
            <a:tailEnd/>
          </a:ln>
        </p:spPr>
        <p:txBody>
          <a:bodyPr wrap="none">
            <a:spAutoFit/>
          </a:bodyPr>
          <a:lstStyle/>
          <a:p>
            <a:r>
              <a:rPr lang="cs-CZ" i="1">
                <a:latin typeface="+mj-lt"/>
              </a:rPr>
              <a:t>s </a:t>
            </a:r>
            <a:r>
              <a:rPr lang="cs-CZ">
                <a:latin typeface="+mj-lt"/>
              </a:rPr>
              <a:t>= 1</a:t>
            </a:r>
            <a:endParaRPr lang="en-US">
              <a:latin typeface="+mj-lt"/>
            </a:endParaRPr>
          </a:p>
        </p:txBody>
      </p:sp>
      <p:sp>
        <p:nvSpPr>
          <p:cNvPr id="24587" name="TextBox 10"/>
          <p:cNvSpPr txBox="1">
            <a:spLocks noChangeArrowheads="1"/>
          </p:cNvSpPr>
          <p:nvPr/>
        </p:nvSpPr>
        <p:spPr bwMode="auto">
          <a:xfrm>
            <a:off x="2830513" y="6135688"/>
            <a:ext cx="917239" cy="369332"/>
          </a:xfrm>
          <a:prstGeom prst="rect">
            <a:avLst/>
          </a:prstGeom>
          <a:noFill/>
          <a:ln w="9525">
            <a:noFill/>
            <a:miter lim="800000"/>
            <a:headEnd/>
            <a:tailEnd/>
          </a:ln>
        </p:spPr>
        <p:txBody>
          <a:bodyPr wrap="none">
            <a:spAutoFit/>
          </a:bodyPr>
          <a:lstStyle/>
          <a:p>
            <a:r>
              <a:rPr lang="cs-CZ" i="1">
                <a:latin typeface="+mj-lt"/>
              </a:rPr>
              <a:t>s </a:t>
            </a:r>
            <a:r>
              <a:rPr lang="cs-CZ">
                <a:latin typeface="+mj-lt"/>
              </a:rPr>
              <a:t>= 2 ...</a:t>
            </a:r>
            <a:endParaRPr lang="en-US">
              <a:latin typeface="+mj-lt"/>
            </a:endParaRPr>
          </a:p>
        </p:txBody>
      </p:sp>
      <p:sp>
        <p:nvSpPr>
          <p:cNvPr id="24588" name="TextBox 11"/>
          <p:cNvSpPr txBox="1">
            <a:spLocks noChangeArrowheads="1"/>
          </p:cNvSpPr>
          <p:nvPr/>
        </p:nvSpPr>
        <p:spPr bwMode="auto">
          <a:xfrm>
            <a:off x="7061200" y="6108700"/>
            <a:ext cx="625492" cy="369332"/>
          </a:xfrm>
          <a:prstGeom prst="rect">
            <a:avLst/>
          </a:prstGeom>
          <a:noFill/>
          <a:ln w="9525">
            <a:noFill/>
            <a:miter lim="800000"/>
            <a:headEnd/>
            <a:tailEnd/>
          </a:ln>
        </p:spPr>
        <p:txBody>
          <a:bodyPr wrap="none">
            <a:spAutoFit/>
          </a:bodyPr>
          <a:lstStyle/>
          <a:p>
            <a:r>
              <a:rPr lang="cs-CZ" i="1">
                <a:latin typeface="+mj-lt"/>
              </a:rPr>
              <a:t>t </a:t>
            </a:r>
            <a:r>
              <a:rPr lang="cs-CZ">
                <a:latin typeface="+mj-lt"/>
              </a:rPr>
              <a:t>= 1</a:t>
            </a:r>
            <a:endParaRPr lang="en-US">
              <a:latin typeface="+mj-lt"/>
            </a:endParaRPr>
          </a:p>
        </p:txBody>
      </p:sp>
      <p:sp>
        <p:nvSpPr>
          <p:cNvPr id="24589" name="TextBox 12"/>
          <p:cNvSpPr txBox="1">
            <a:spLocks noChangeArrowheads="1"/>
          </p:cNvSpPr>
          <p:nvPr/>
        </p:nvSpPr>
        <p:spPr bwMode="auto">
          <a:xfrm>
            <a:off x="5580063" y="6092825"/>
            <a:ext cx="654346" cy="369332"/>
          </a:xfrm>
          <a:prstGeom prst="rect">
            <a:avLst/>
          </a:prstGeom>
          <a:noFill/>
          <a:ln w="9525">
            <a:noFill/>
            <a:miter lim="800000"/>
            <a:headEnd/>
            <a:tailEnd/>
          </a:ln>
        </p:spPr>
        <p:txBody>
          <a:bodyPr wrap="none">
            <a:spAutoFit/>
          </a:bodyPr>
          <a:lstStyle/>
          <a:p>
            <a:r>
              <a:rPr lang="cs-CZ" i="1">
                <a:latin typeface="+mj-lt"/>
              </a:rPr>
              <a:t>t </a:t>
            </a:r>
            <a:r>
              <a:rPr lang="cs-CZ">
                <a:latin typeface="+mj-lt"/>
              </a:rPr>
              <a:t>= 2</a:t>
            </a:r>
            <a:endParaRPr lang="en-US">
              <a:latin typeface="+mj-lt"/>
            </a:endParaRPr>
          </a:p>
        </p:txBody>
      </p:sp>
      <p:sp>
        <p:nvSpPr>
          <p:cNvPr id="24590" name="TextBox 13"/>
          <p:cNvSpPr txBox="1">
            <a:spLocks noChangeArrowheads="1"/>
          </p:cNvSpPr>
          <p:nvPr/>
        </p:nvSpPr>
        <p:spPr bwMode="auto">
          <a:xfrm>
            <a:off x="1403350" y="6396038"/>
            <a:ext cx="6468437" cy="369332"/>
          </a:xfrm>
          <a:prstGeom prst="rect">
            <a:avLst/>
          </a:prstGeom>
          <a:noFill/>
          <a:ln w="9525">
            <a:noFill/>
            <a:miter lim="800000"/>
            <a:headEnd/>
            <a:tailEnd/>
          </a:ln>
        </p:spPr>
        <p:txBody>
          <a:bodyPr wrap="none">
            <a:spAutoFit/>
          </a:bodyPr>
          <a:lstStyle/>
          <a:p>
            <a:r>
              <a:rPr lang="cs-CZ" dirty="0">
                <a:latin typeface="+mj-lt"/>
              </a:rPr>
              <a:t>s / t = </a:t>
            </a:r>
            <a:r>
              <a:rPr lang="en-US" dirty="0" smtClean="0">
                <a:latin typeface="+mj-lt"/>
              </a:rPr>
              <a:t>number of vertices on the sub-path from light </a:t>
            </a:r>
            <a:r>
              <a:rPr lang="cs-CZ" dirty="0" smtClean="0">
                <a:latin typeface="+mj-lt"/>
              </a:rPr>
              <a:t>/ </a:t>
            </a:r>
            <a:r>
              <a:rPr lang="en-US" dirty="0" smtClean="0">
                <a:latin typeface="+mj-lt"/>
              </a:rPr>
              <a:t>camera</a:t>
            </a:r>
            <a:endParaRPr lang="en-US" dirty="0">
              <a:latin typeface="+mj-lt"/>
            </a:endParaRPr>
          </a:p>
        </p:txBody>
      </p:sp>
    </p:spTree>
    <p:extLst>
      <p:ext uri="{BB962C8B-B14F-4D97-AF65-F5344CB8AC3E}">
        <p14:creationId xmlns:p14="http://schemas.microsoft.com/office/powerpoint/2010/main" val="139732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comparison again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cs-CZ" dirty="0" err="1" smtClean="0">
                <a:latin typeface="+mj-lt"/>
              </a:rPr>
              <a:t>Light</a:t>
            </a:r>
            <a:r>
              <a:rPr lang="cs-CZ" dirty="0" smtClean="0">
                <a:latin typeface="+mj-lt"/>
              </a:rPr>
              <a:t> </a:t>
            </a:r>
            <a:r>
              <a:rPr lang="cs-CZ" dirty="0" err="1" smtClean="0">
                <a:latin typeface="+mj-lt"/>
              </a:rPr>
              <a:t>tracing</a:t>
            </a:r>
            <a:endParaRPr lang="en-US" dirty="0">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cs-CZ" dirty="0" err="1" smtClean="0">
                <a:latin typeface="+mj-lt"/>
              </a:rPr>
              <a:t>Bidirectional</a:t>
            </a:r>
            <a:r>
              <a:rPr lang="cs-CZ" dirty="0" smtClean="0">
                <a:latin typeface="+mj-lt"/>
              </a:rPr>
              <a:t> </a:t>
            </a:r>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spTree>
    <p:extLst>
      <p:ext uri="{BB962C8B-B14F-4D97-AF65-F5344CB8AC3E}">
        <p14:creationId xmlns:p14="http://schemas.microsoft.com/office/powerpoint/2010/main" val="261944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equation</a:t>
            </a:r>
            <a:endParaRPr lang="en-US" dirty="0"/>
          </a:p>
        </p:txBody>
      </p:sp>
      <p:sp>
        <p:nvSpPr>
          <p:cNvPr id="3" name="Content Placeholder 2"/>
          <p:cNvSpPr>
            <a:spLocks noGrp="1"/>
          </p:cNvSpPr>
          <p:nvPr>
            <p:ph idx="1"/>
          </p:nvPr>
        </p:nvSpPr>
        <p:spPr/>
        <p:txBody>
          <a:bodyPr/>
          <a:lstStyle/>
          <a:p>
            <a:r>
              <a:rPr lang="en-US" dirty="0" smtClean="0"/>
              <a:t>Rendering equation enables evaluating radiance at isolated points in the scene</a:t>
            </a:r>
            <a:endParaRPr lang="cs-CZ" dirty="0" smtClean="0"/>
          </a:p>
          <a:p>
            <a:endParaRPr lang="en-US" dirty="0" smtClean="0"/>
          </a:p>
          <a:p>
            <a:r>
              <a:rPr lang="en-US" dirty="0" smtClean="0"/>
              <a:t>But in fact, we are interested in </a:t>
            </a:r>
            <a:r>
              <a:rPr lang="en-US" b="1" dirty="0" smtClean="0"/>
              <a:t>average radiance</a:t>
            </a:r>
            <a:r>
              <a:rPr lang="en-US" dirty="0" smtClean="0"/>
              <a:t> over a pixel</a:t>
            </a:r>
            <a:r>
              <a:rPr lang="cs-CZ" dirty="0" smtClean="0"/>
              <a:t>: </a:t>
            </a:r>
            <a:r>
              <a:rPr lang="en-US" dirty="0" smtClean="0"/>
              <a:t>an </a:t>
            </a:r>
            <a:r>
              <a:rPr lang="en-US" b="1" dirty="0" smtClean="0"/>
              <a:t>integral</a:t>
            </a:r>
            <a:r>
              <a:rPr lang="en-US" dirty="0" smtClean="0"/>
              <a:t>, again?!</a:t>
            </a:r>
            <a:endParaRPr lang="cs-CZ" dirty="0" smtClean="0"/>
          </a:p>
          <a:p>
            <a:endParaRPr lang="cs-CZ" dirty="0" smtClean="0"/>
          </a:p>
          <a:p>
            <a:r>
              <a:rPr lang="en-US" dirty="0" smtClean="0"/>
              <a:t>Yes, it’s called the </a:t>
            </a:r>
            <a:r>
              <a:rPr lang="en-US" b="1" dirty="0" smtClean="0"/>
              <a:t>Measurement equation</a:t>
            </a:r>
            <a:endParaRPr lang="en-US" b="1"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3652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Limitations of local path sampling</a:t>
            </a:r>
            <a:endParaRPr lang="en-US" dirty="0"/>
          </a:p>
        </p:txBody>
      </p:sp>
      <p:sp>
        <p:nvSpPr>
          <p:cNvPr id="3" name="Zástupný symbol pro text 2"/>
          <p:cNvSpPr>
            <a:spLocks noGrp="1"/>
          </p:cNvSpPr>
          <p:nvPr>
            <p:ph type="body" idx="1"/>
          </p:nvPr>
        </p:nvSpPr>
        <p:spPr/>
        <p:txBody>
          <a:bodyPr/>
          <a:lstStyle/>
          <a:p>
            <a:endParaRPr lang="cs-CZ" dirty="0" smtClean="0"/>
          </a:p>
          <a:p>
            <a:endParaRPr lang="cs-CZ" dirty="0" smtClean="0"/>
          </a:p>
          <a:p>
            <a:endParaRPr lang="cs-CZ" dirty="0" smtClean="0"/>
          </a:p>
          <a:p>
            <a:endParaRPr lang="en-US"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Bidirectional path tracing</a:t>
            </a:r>
          </a:p>
        </p:txBody>
      </p:sp>
      <p:sp>
        <p:nvSpPr>
          <p:cNvPr id="4" name="Zástupný symbol pro zápatí 3"/>
          <p:cNvSpPr>
            <a:spLocks noGrp="1"/>
          </p:cNvSpPr>
          <p:nvPr>
            <p:ph type="ftr" sz="quarter" idx="11"/>
          </p:nvPr>
        </p:nvSpPr>
        <p:spPr/>
        <p:txBody>
          <a:bodyPr/>
          <a:lstStyle/>
          <a:p>
            <a:pPr>
              <a:defRPr/>
            </a:pPr>
            <a:r>
              <a:rPr lang="cs-CZ" altLang="en-US" smtClean="0">
                <a:solidFill>
                  <a:prstClr val="black"/>
                </a:solidFill>
              </a:rPr>
              <a:t>CG III (NPGR010) - J. Křivánek 2015</a:t>
            </a:r>
            <a:endParaRPr lang="en-US" altLang="en-US" dirty="0">
              <a:solidFill>
                <a:prstClr val="blac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path sampling techniques</a:t>
            </a:r>
            <a:endParaRPr lang="cs-CZ" dirty="0"/>
          </a:p>
        </p:txBody>
      </p:sp>
      <p:sp>
        <p:nvSpPr>
          <p:cNvPr id="3" name="Content Placeholder 2"/>
          <p:cNvSpPr>
            <a:spLocks noGrp="1"/>
          </p:cNvSpPr>
          <p:nvPr>
            <p:ph idx="1"/>
          </p:nvPr>
        </p:nvSpPr>
        <p:spPr/>
        <p:txBody>
          <a:bodyPr/>
          <a:lstStyle/>
          <a:p>
            <a:r>
              <a:rPr lang="en-US" dirty="0" smtClean="0"/>
              <a:t>Some paths sampled with zero (or very small) probability</a:t>
            </a:r>
            <a:endParaRPr lang="cs-CZ" dirty="0" smtClean="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solidFill>
                <a:prstClr val="white"/>
              </a:solidFill>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lumMod val="90000"/>
              </a:schemeClr>
            </a:solidFill>
            <a:ln w="19050">
              <a:solidFill>
                <a:srgbClr val="6699FF"/>
              </a:solidFill>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sp>
        <p:nvSpPr>
          <p:cNvPr id="15" name="Zástupný symbol pro zápatí 14"/>
          <p:cNvSpPr>
            <a:spLocks noGrp="1"/>
          </p:cNvSpPr>
          <p:nvPr>
            <p:ph type="ftr" sz="quarter" idx="11"/>
          </p:nvPr>
        </p:nvSpPr>
        <p:spPr/>
        <p:txBody>
          <a:bodyPr/>
          <a:lstStyle/>
          <a:p>
            <a:pPr>
              <a:defRPr/>
            </a:pPr>
            <a:r>
              <a:rPr lang="cs-CZ" altLang="en-US" smtClean="0">
                <a:solidFill>
                  <a:prstClr val="black"/>
                </a:solidFill>
              </a:rPr>
              <a:t>CG III (NPGR010) - J. Křivánek 2015</a:t>
            </a:r>
            <a:endParaRPr lang="en-US" altLang="en-US" dirty="0">
              <a:solidFill>
                <a:prstClr val="black"/>
              </a:solidFill>
            </a:endParaRPr>
          </a:p>
        </p:txBody>
      </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smtClean="0">
                <a:solidFill>
                  <a:srgbClr val="464646"/>
                </a:solidFill>
                <a:latin typeface="Georgia"/>
              </a:rPr>
              <a:t>diffuse – D</a:t>
            </a:r>
            <a:endParaRPr lang="cs-CZ" dirty="0" smtClean="0">
              <a:solidFill>
                <a:srgbClr val="464646"/>
              </a:solidFill>
              <a:latin typeface="Georgia"/>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smtClean="0">
                <a:solidFill>
                  <a:srgbClr val="464646"/>
                </a:solidFill>
                <a:latin typeface="Georgia"/>
              </a:rPr>
              <a:t>specular</a:t>
            </a:r>
            <a:r>
              <a:rPr lang="en-US" dirty="0" smtClean="0">
                <a:solidFill>
                  <a:srgbClr val="464646"/>
                </a:solidFill>
                <a:latin typeface="Georgia"/>
              </a:rPr>
              <a:t> – S</a:t>
            </a:r>
            <a:endParaRPr lang="cs-CZ" dirty="0" smtClean="0">
              <a:solidFill>
                <a:srgbClr val="464646"/>
              </a:solidFill>
              <a:latin typeface="Georgia"/>
            </a:endParaRPr>
          </a:p>
        </p:txBody>
      </p:sp>
    </p:spTree>
    <p:extLst>
      <p:ext uri="{BB962C8B-B14F-4D97-AF65-F5344CB8AC3E}">
        <p14:creationId xmlns:p14="http://schemas.microsoft.com/office/powerpoint/2010/main" val="34545330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Alternatives to local path sampling</a:t>
            </a:r>
            <a:endParaRPr lang="en-US" dirty="0"/>
          </a:p>
        </p:txBody>
      </p:sp>
      <p:sp>
        <p:nvSpPr>
          <p:cNvPr id="3" name="Zástupný symbol pro obsah 2"/>
          <p:cNvSpPr>
            <a:spLocks noGrp="1"/>
          </p:cNvSpPr>
          <p:nvPr>
            <p:ph idx="1"/>
          </p:nvPr>
        </p:nvSpPr>
        <p:spPr/>
        <p:txBody>
          <a:bodyPr/>
          <a:lstStyle/>
          <a:p>
            <a:endParaRPr lang="en-US" dirty="0" smtClean="0"/>
          </a:p>
          <a:p>
            <a:r>
              <a:rPr lang="en-US" b="1" dirty="0" smtClean="0"/>
              <a:t>Global</a:t>
            </a:r>
            <a:r>
              <a:rPr lang="en-US" dirty="0" smtClean="0"/>
              <a:t> path sampling – </a:t>
            </a:r>
            <a:r>
              <a:rPr lang="en-US" b="1" dirty="0" smtClean="0"/>
              <a:t>Metropolis light transport</a:t>
            </a:r>
            <a:endParaRPr lang="en-US" dirty="0" smtClean="0"/>
          </a:p>
          <a:p>
            <a:pPr lvl="1"/>
            <a:r>
              <a:rPr lang="en-US" dirty="0" smtClean="0"/>
              <a:t>Initial proposal still relies on local sampling</a:t>
            </a:r>
          </a:p>
          <a:p>
            <a:pPr lvl="1"/>
            <a:endParaRPr lang="en-US" dirty="0" smtClean="0"/>
          </a:p>
          <a:p>
            <a:r>
              <a:rPr lang="en-US" dirty="0" smtClean="0"/>
              <a:t>Leave path integral framework</a:t>
            </a:r>
          </a:p>
          <a:p>
            <a:pPr lvl="1"/>
            <a:r>
              <a:rPr lang="en-US" dirty="0" smtClean="0"/>
              <a:t>Density estimation – </a:t>
            </a:r>
            <a:r>
              <a:rPr lang="en-US" b="1" dirty="0" smtClean="0"/>
              <a:t>photon mapping</a:t>
            </a:r>
          </a:p>
          <a:p>
            <a:pPr lvl="1"/>
            <a:endParaRPr lang="en-US" dirty="0" smtClean="0"/>
          </a:p>
          <a:p>
            <a:r>
              <a:rPr lang="en-US" b="1" dirty="0" smtClean="0"/>
              <a:t>Unify</a:t>
            </a:r>
            <a:r>
              <a:rPr lang="en-US" dirty="0" smtClean="0"/>
              <a:t> path integral framework and density estimation</a:t>
            </a:r>
          </a:p>
          <a:p>
            <a:pPr lvl="1"/>
            <a:r>
              <a:rPr lang="en-US" b="1" dirty="0" smtClean="0"/>
              <a:t>Vertex Connection &amp; Merging</a:t>
            </a:r>
          </a:p>
          <a:p>
            <a:pPr lvl="1"/>
            <a:endParaRPr lang="en-US" dirty="0"/>
          </a:p>
        </p:txBody>
      </p:sp>
      <p:sp>
        <p:nvSpPr>
          <p:cNvPr id="6" name="Zástupný symbol pro zápatí 5"/>
          <p:cNvSpPr>
            <a:spLocks noGrp="1"/>
          </p:cNvSpPr>
          <p:nvPr>
            <p:ph type="ftr" sz="quarter" idx="11"/>
          </p:nvPr>
        </p:nvSpPr>
        <p:spPr/>
        <p:txBody>
          <a:bodyPr/>
          <a:lstStyle/>
          <a:p>
            <a:pPr>
              <a:defRPr/>
            </a:pPr>
            <a:r>
              <a:rPr lang="cs-CZ" altLang="en-US" smtClean="0">
                <a:solidFill>
                  <a:prstClr val="black"/>
                </a:solidFill>
              </a:rPr>
              <a:t>CG III (NPGR010) - J. Křivánek 2015</a:t>
            </a:r>
            <a:endParaRPr lang="en-US" altLang="en-US"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Our work</a:t>
            </a:r>
            <a:r>
              <a:rPr lang="cs-CZ" b="1" dirty="0" smtClean="0"/>
              <a:t>: </a:t>
            </a:r>
            <a:br>
              <a:rPr lang="cs-CZ" b="1" dirty="0" smtClean="0"/>
            </a:br>
            <a:r>
              <a:rPr lang="en-US" b="1" dirty="0" smtClean="0"/>
              <a:t>Vertex Connection and Merging</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p14="http://schemas.microsoft.com/office/powerpoint/2010/main" val="4190233544"/>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 photon mapping</a:t>
            </a:r>
            <a:endParaRPr lang="cs-CZ" dirty="0"/>
          </a:p>
        </p:txBody>
      </p:sp>
      <p:sp>
        <p:nvSpPr>
          <p:cNvPr id="3" name="Content Placeholder 2"/>
          <p:cNvSpPr>
            <a:spLocks noGrp="1"/>
          </p:cNvSpPr>
          <p:nvPr>
            <p:ph idx="1"/>
          </p:nvPr>
        </p:nvSpPr>
        <p:spPr>
          <a:xfrm>
            <a:off x="457200" y="1600200"/>
            <a:ext cx="8229600" cy="4853136"/>
          </a:xfrm>
        </p:spPr>
        <p:txBody>
          <a:bodyPr/>
          <a:lstStyle/>
          <a:p>
            <a:r>
              <a:rPr lang="en-US" dirty="0" smtClean="0"/>
              <a:t>Where exactly on the camera sub-path  should we look-up the photons</a:t>
            </a:r>
            <a:r>
              <a:rPr lang="cs-CZ" dirty="0" smtClean="0"/>
              <a:t>?</a:t>
            </a:r>
          </a:p>
          <a:p>
            <a:r>
              <a:rPr lang="en-US" dirty="0" smtClean="0"/>
              <a:t>Commonly solved via a </a:t>
            </a:r>
            <a:r>
              <a:rPr lang="en-US" b="1" dirty="0" smtClean="0"/>
              <a:t>heuristic</a:t>
            </a:r>
            <a:r>
              <a:rPr lang="cs-CZ" dirty="0" smtClean="0"/>
              <a:t>:</a:t>
            </a:r>
          </a:p>
          <a:p>
            <a:pPr lvl="1"/>
            <a:r>
              <a:rPr lang="en-US" dirty="0" smtClean="0"/>
              <a:t>Diffuse surface</a:t>
            </a:r>
            <a:r>
              <a:rPr lang="cs-CZ" dirty="0" smtClean="0"/>
              <a:t> … </a:t>
            </a:r>
            <a:r>
              <a:rPr lang="en-US" dirty="0" smtClean="0"/>
              <a:t>make the look-up right away</a:t>
            </a:r>
            <a:endParaRPr lang="cs-CZ" dirty="0" smtClean="0"/>
          </a:p>
          <a:p>
            <a:pPr lvl="1"/>
            <a:r>
              <a:rPr lang="en-US" dirty="0" smtClean="0"/>
              <a:t>Specular surface </a:t>
            </a:r>
            <a:r>
              <a:rPr lang="cs-CZ" dirty="0" smtClean="0"/>
              <a:t>… </a:t>
            </a:r>
            <a:r>
              <a:rPr lang="en-US" dirty="0" smtClean="0"/>
              <a:t>continue tracing and make the look-up later</a:t>
            </a:r>
            <a:endParaRPr lang="en-US" dirty="0"/>
          </a:p>
          <a:p>
            <a:r>
              <a:rPr lang="en-US" dirty="0" smtClean="0"/>
              <a:t>But what exactly should be classified as “diffuse” and “specular”?</a:t>
            </a:r>
            <a:endParaRPr lang="cs-CZ" dirty="0" smtClean="0"/>
          </a:p>
          <a:p>
            <a:pPr lvl="1"/>
            <a:r>
              <a:rPr lang="en-US" dirty="0" smtClean="0"/>
              <a:t>We need a more </a:t>
            </a:r>
            <a:r>
              <a:rPr lang="en-US" b="1" dirty="0" smtClean="0"/>
              <a:t>universal </a:t>
            </a:r>
            <a:r>
              <a:rPr lang="en-US" dirty="0" smtClean="0"/>
              <a:t>and </a:t>
            </a:r>
            <a:r>
              <a:rPr lang="en-US" b="1" dirty="0" smtClean="0"/>
              <a:t>robust </a:t>
            </a:r>
            <a:r>
              <a:rPr lang="en-US" dirty="0" smtClean="0"/>
              <a:t>solution</a:t>
            </a:r>
          </a:p>
          <a:p>
            <a:pPr lvl="1"/>
            <a:r>
              <a:rPr lang="en-US" dirty="0" smtClean="0"/>
              <a:t>Solution:</a:t>
            </a:r>
          </a:p>
          <a:p>
            <a:pPr lvl="2"/>
            <a:r>
              <a:rPr lang="en-US" b="1" dirty="0" smtClean="0"/>
              <a:t>Bidirectional photon mapping </a:t>
            </a:r>
            <a:r>
              <a:rPr lang="en-US" dirty="0" smtClean="0"/>
              <a:t>[</a:t>
            </a:r>
            <a:r>
              <a:rPr lang="en-US" dirty="0" err="1" smtClean="0"/>
              <a:t>Vorba</a:t>
            </a:r>
            <a:r>
              <a:rPr lang="en-US" dirty="0" smtClean="0"/>
              <a:t> 2011]</a:t>
            </a:r>
            <a:endParaRPr lang="en-US" dirty="0"/>
          </a:p>
          <a:p>
            <a:pPr lvl="2"/>
            <a:r>
              <a:rPr lang="en-US" b="1" dirty="0" smtClean="0"/>
              <a:t>Vertex </a:t>
            </a:r>
            <a:r>
              <a:rPr lang="en-US" b="1" dirty="0"/>
              <a:t>Connection and </a:t>
            </a:r>
            <a:r>
              <a:rPr lang="en-US" b="1" dirty="0" smtClean="0"/>
              <a:t>Merging  </a:t>
            </a:r>
            <a:r>
              <a:rPr lang="en-US" dirty="0" smtClean="0"/>
              <a:t>[</a:t>
            </a:r>
            <a:r>
              <a:rPr lang="cs-CZ" dirty="0" err="1"/>
              <a:t>Georgiev</a:t>
            </a:r>
            <a:r>
              <a:rPr lang="cs-CZ" dirty="0"/>
              <a:t> et al., </a:t>
            </a:r>
            <a:r>
              <a:rPr lang="cs-CZ" dirty="0" smtClean="0"/>
              <a:t>2012</a:t>
            </a:r>
            <a:r>
              <a:rPr lang="en-US" dirty="0"/>
              <a:t>]</a:t>
            </a:r>
            <a:endParaRPr lang="cs-CZ"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36166146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D:\Dropbox\Presentations\SIGGRAPH_Asia_2012\Comparison\livingroom\ggbs_s_b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63894" y="6396340"/>
            <a:ext cx="5580113"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Bidirectional path tracing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4154900966"/>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D:\Dropbox\Presentations\SIGGRAPH_Asia_2012\Comparison\livingroom\ggbs_s_p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560" y="6381332"/>
            <a:ext cx="8532444"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chemeClr val="bg1"/>
                </a:solidFill>
                <a:effectLst>
                  <a:outerShdw blurRad="50800" dist="38100" dir="2700000" algn="tl" rotWithShape="0">
                    <a:prstClr val="black"/>
                  </a:outerShdw>
                </a:effectLst>
                <a:latin typeface="+mn-lt"/>
              </a:rPr>
              <a:t>Photon mapping  </a:t>
            </a:r>
            <a:r>
              <a:rPr lang="en-US" sz="2400" b="1" dirty="0" smtClean="0">
                <a:solidFill>
                  <a:schemeClr val="bg1"/>
                </a:solidFill>
                <a:effectLst>
                  <a:outerShdw blurRad="50800" dist="38100" dir="2700000" algn="tl" rotWithShape="0">
                    <a:prstClr val="black"/>
                  </a:outerShdw>
                </a:effectLst>
                <a:latin typeface="+mj-lt"/>
              </a:rPr>
              <a:t>(Density estimation)</a:t>
            </a:r>
            <a:r>
              <a:rPr lang="en-US" sz="2400" b="1" dirty="0" smtClean="0">
                <a:solidFill>
                  <a:schemeClr val="bg1"/>
                </a:solidFill>
                <a:effectLst>
                  <a:outerShdw blurRad="50800" dist="38100" dir="2700000" algn="tl" rotWithShape="0">
                    <a:prstClr val="black"/>
                  </a:outerShdw>
                </a:effectLst>
              </a:rPr>
              <a:t> </a:t>
            </a:r>
            <a:r>
              <a:rPr lang="en-US" sz="2400" dirty="0" smtClean="0">
                <a:solidFill>
                  <a:schemeClr val="bg1"/>
                </a:solidFill>
                <a:effectLst>
                  <a:outerShdw blurRad="50800" dist="38100" dir="2700000" algn="tl" rotWithShape="0">
                    <a:prstClr val="black"/>
                  </a:outerShdw>
                </a:effectLst>
                <a:latin typeface="+mn-lt"/>
              </a:rPr>
              <a:t>(30 min)</a:t>
            </a:r>
            <a:endParaRPr lang="en-US" sz="2400" dirty="0">
              <a:solidFill>
                <a:schemeClr val="bg1"/>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934749019"/>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Dropbox\Presentations\SIGGRAPH_Asia_2012\Comparison\livingroom\ggbs_s_vc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99792" y="6396340"/>
            <a:ext cx="6444210" cy="461665"/>
          </a:xfrm>
          <a:prstGeom prst="rect">
            <a:avLst/>
          </a:prstGeom>
          <a:solidFill>
            <a:schemeClr val="tx1">
              <a:alpha val="20000"/>
            </a:schemeClr>
          </a:solidFill>
          <a:effectLst>
            <a:outerShdw blurRad="50800" dist="38100" dir="2700000" algn="tl" rotWithShape="0">
              <a:prstClr val="black">
                <a:alpha val="40000"/>
              </a:prstClr>
            </a:outerShdw>
          </a:effectLst>
        </p:spPr>
        <p:txBody>
          <a:bodyPr wrap="square" rtlCol="0">
            <a:spAutoFit/>
          </a:bodyPr>
          <a:lstStyle/>
          <a:p>
            <a:pPr algn="r"/>
            <a:r>
              <a:rPr lang="en-US" sz="2400" b="1" dirty="0" smtClean="0">
                <a:solidFill>
                  <a:srgbClr val="FFC000"/>
                </a:solidFill>
                <a:effectLst>
                  <a:outerShdw blurRad="50800" dist="38100" dir="2700000" algn="tl" rotWithShape="0">
                    <a:prstClr val="black"/>
                  </a:outerShdw>
                </a:effectLst>
                <a:latin typeface="+mn-lt"/>
              </a:rPr>
              <a:t>Vertex connection and merging </a:t>
            </a:r>
            <a:r>
              <a:rPr lang="en-US" sz="2400" dirty="0" smtClean="0">
                <a:solidFill>
                  <a:srgbClr val="FFC000"/>
                </a:solidFill>
                <a:effectLst>
                  <a:outerShdw blurRad="50800" dist="38100" dir="2700000" algn="tl" rotWithShape="0">
                    <a:prstClr val="black"/>
                  </a:outerShdw>
                </a:effectLst>
                <a:latin typeface="+mn-lt"/>
              </a:rPr>
              <a:t>(30 min)</a:t>
            </a:r>
            <a:endParaRPr lang="en-US" sz="2400" dirty="0">
              <a:solidFill>
                <a:srgbClr val="FFC000"/>
              </a:solidFill>
              <a:effectLst>
                <a:outerShdw blurRad="50800" dist="38100" dir="2700000" algn="tl" rotWithShape="0">
                  <a:prstClr val="black"/>
                </a:outerShdw>
              </a:effectLst>
              <a:latin typeface="+mn-lt"/>
            </a:endParaRPr>
          </a:p>
        </p:txBody>
      </p:sp>
      <p:sp>
        <p:nvSpPr>
          <p:cNvPr id="2" name="Zástupný symbol pro zápatí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658395626"/>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381000" y="3192016"/>
            <a:ext cx="8439472" cy="3261320"/>
          </a:xfrm>
          <a:prstGeom prst="rect">
            <a:avLst/>
          </a:prstGeom>
          <a:solidFill>
            <a:schemeClr val="bg2"/>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Overview</a:t>
            </a:r>
            <a:endParaRPr lang="en-GB" dirty="0"/>
          </a:p>
        </p:txBody>
      </p:sp>
      <p:sp>
        <p:nvSpPr>
          <p:cNvPr id="6" name="Content Placeholder 5"/>
          <p:cNvSpPr>
            <a:spLocks noGrp="1"/>
          </p:cNvSpPr>
          <p:nvPr>
            <p:ph idx="1"/>
          </p:nvPr>
        </p:nvSpPr>
        <p:spPr>
          <a:xfrm>
            <a:off x="457200" y="1600200"/>
            <a:ext cx="8229600" cy="4781128"/>
          </a:xfrm>
        </p:spPr>
        <p:txBody>
          <a:bodyPr>
            <a:noAutofit/>
          </a:bodyPr>
          <a:lstStyle/>
          <a:p>
            <a:pPr>
              <a:buClr>
                <a:srgbClr val="D20000"/>
              </a:buClr>
              <a:buFont typeface="Wingdings" pitchFamily="2" charset="2"/>
              <a:buChar char=""/>
            </a:pPr>
            <a:r>
              <a:rPr lang="en-US" b="1" dirty="0" smtClean="0"/>
              <a:t>Problem</a:t>
            </a:r>
            <a:r>
              <a:rPr lang="en-US" dirty="0" smtClean="0"/>
              <a:t>: different mathematical frameworks</a:t>
            </a:r>
          </a:p>
          <a:p>
            <a:pPr lvl="1"/>
            <a:r>
              <a:rPr lang="en-US" sz="2400" b="1" dirty="0" smtClean="0"/>
              <a:t>BPT</a:t>
            </a:r>
            <a:r>
              <a:rPr lang="en-US" sz="2400" dirty="0" smtClean="0"/>
              <a:t>: Monte Carlo estimator of a path integral</a:t>
            </a:r>
          </a:p>
          <a:p>
            <a:pPr lvl="1"/>
            <a:r>
              <a:rPr lang="en-US" sz="2400" b="1" dirty="0" smtClean="0"/>
              <a:t>PM</a:t>
            </a:r>
            <a:r>
              <a:rPr lang="en-US" sz="2400" dirty="0" smtClean="0"/>
              <a:t>: </a:t>
            </a:r>
            <a:r>
              <a:rPr lang="en-US" dirty="0" smtClean="0"/>
              <a:t> </a:t>
            </a:r>
            <a:r>
              <a:rPr lang="en-US" sz="2400" dirty="0" smtClean="0"/>
              <a:t>Density estimation</a:t>
            </a:r>
          </a:p>
          <a:p>
            <a:pPr>
              <a:buSzPct val="100000"/>
              <a:buFont typeface="Wingdings" pitchFamily="2" charset="2"/>
              <a:buChar char=""/>
            </a:pPr>
            <a:endParaRPr lang="en-US" sz="2400" dirty="0" smtClean="0"/>
          </a:p>
          <a:p>
            <a:pPr>
              <a:buSzPct val="100000"/>
              <a:buFont typeface="Wingdings" pitchFamily="2" charset="2"/>
              <a:buChar char=""/>
            </a:pPr>
            <a:r>
              <a:rPr lang="en-US" b="1" dirty="0" smtClean="0"/>
              <a:t>Key contribution: </a:t>
            </a:r>
            <a:r>
              <a:rPr lang="en-US" dirty="0" smtClean="0"/>
              <a:t>Reformulate photon mapping in              </a:t>
            </a:r>
            <a:r>
              <a:rPr lang="en-US" dirty="0" err="1" smtClean="0"/>
              <a:t>Veach’s</a:t>
            </a:r>
            <a:r>
              <a:rPr lang="en-US" dirty="0" smtClean="0"/>
              <a:t> path integral framework</a:t>
            </a:r>
            <a:br>
              <a:rPr lang="en-US" dirty="0" smtClean="0"/>
            </a:br>
            <a:endParaRPr lang="en-US" dirty="0" smtClean="0"/>
          </a:p>
          <a:p>
            <a:pPr marL="746125" lvl="1" indent="-288925">
              <a:buFont typeface="+mj-lt"/>
              <a:buAutoNum type="arabicParenR"/>
            </a:pPr>
            <a:r>
              <a:rPr lang="en-US" dirty="0" smtClean="0"/>
              <a:t>Formalize as path sampling technique</a:t>
            </a:r>
          </a:p>
          <a:p>
            <a:pPr marL="746125" lvl="1" indent="-288925">
              <a:buFont typeface="+mj-lt"/>
              <a:buAutoNum type="arabicParenR"/>
            </a:pPr>
            <a:r>
              <a:rPr lang="en-US" dirty="0" smtClean="0"/>
              <a:t>Derive path probability density</a:t>
            </a:r>
            <a:endParaRPr lang="cs-CZ" dirty="0"/>
          </a:p>
          <a:p>
            <a:pPr lvl="0">
              <a:buClr>
                <a:srgbClr val="00B050"/>
              </a:buClr>
              <a:buFont typeface="Wingdings 2" pitchFamily="18" charset="2"/>
              <a:buChar char=""/>
            </a:pPr>
            <a:endParaRPr lang="cs-CZ" dirty="0" smtClean="0"/>
          </a:p>
          <a:p>
            <a:pPr lvl="0">
              <a:buClr>
                <a:srgbClr val="00B050"/>
              </a:buClr>
              <a:buFont typeface="Wingdings 2" pitchFamily="18" charset="2"/>
              <a:buChar char=""/>
            </a:pPr>
            <a:r>
              <a:rPr lang="en-US" dirty="0" smtClean="0"/>
              <a:t>Combination of BPT and PM into a </a:t>
            </a:r>
            <a:r>
              <a:rPr lang="en-US" b="1" dirty="0" smtClean="0"/>
              <a:t>robust </a:t>
            </a:r>
            <a:r>
              <a:rPr lang="en-US" dirty="0" smtClean="0"/>
              <a:t>algorithm</a:t>
            </a:r>
            <a:endParaRPr lang="en-US" dirty="0"/>
          </a:p>
          <a:p>
            <a:pPr marL="746125" lvl="1" indent="-288925">
              <a:buFont typeface="+mj-lt"/>
              <a:buAutoNum type="arabicParenR"/>
            </a:pPr>
            <a:endParaRPr lang="en-US" dirty="0" smtClean="0"/>
          </a:p>
        </p:txBody>
      </p:sp>
      <p:sp>
        <p:nvSpPr>
          <p:cNvPr id="21" name="Content Placeholder 5"/>
          <p:cNvSpPr txBox="1">
            <a:spLocks/>
          </p:cNvSpPr>
          <p:nvPr/>
        </p:nvSpPr>
        <p:spPr>
          <a:xfrm>
            <a:off x="0" y="3556121"/>
            <a:ext cx="9136380" cy="3265008"/>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marL="448056" indent="-384048" algn="l" rtl="0" eaLnBrk="1" latinLnBrk="0" hangingPunct="1">
              <a:spcBef>
                <a:spcPct val="20000"/>
              </a:spcBef>
              <a:buClr>
                <a:srgbClr val="FFC000"/>
              </a:buClr>
              <a:buSzPct val="70000"/>
              <a:buFont typeface="Wingdings 2" pitchFamily="18" charset="2"/>
              <a:buChar char=""/>
              <a:defRPr kumimoji="0" sz="3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1pPr>
            <a:lvl2pPr marL="756000" indent="-285750" algn="l" rtl="0" eaLnBrk="1" latinLnBrk="0" hangingPunct="1">
              <a:spcBef>
                <a:spcPct val="20000"/>
              </a:spcBef>
              <a:buClr>
                <a:srgbClr val="FFC000"/>
              </a:buClr>
              <a:buSzPct val="70000"/>
              <a:buFont typeface="Wingdings 2" pitchFamily="18" charset="2"/>
              <a:buChar char=""/>
              <a:defRPr kumimoji="0" sz="26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2pPr>
            <a:lvl3pPr marL="1019175" indent="-228600" algn="l" rtl="0" eaLnBrk="1" latinLnBrk="0" hangingPunct="1">
              <a:spcBef>
                <a:spcPct val="20000"/>
              </a:spcBef>
              <a:buClr>
                <a:srgbClr val="FFC000"/>
              </a:buClr>
              <a:buFont typeface="Wingdings 2"/>
              <a:buChar char=""/>
              <a:defRPr kumimoji="0" sz="24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3pPr>
            <a:lvl4pPr marL="1236663" indent="-209550" algn="l" rtl="0" eaLnBrk="1" latinLnBrk="0" hangingPunct="1">
              <a:spcBef>
                <a:spcPct val="20000"/>
              </a:spcBef>
              <a:buClr>
                <a:srgbClr val="FFC000"/>
              </a:buClr>
              <a:buSzPct val="90000"/>
              <a:buFont typeface="Verdana" pitchFamily="34" charset="0"/>
              <a:buChar char="-"/>
              <a:defRPr kumimoji="0" sz="20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4pPr>
            <a:lvl5pPr marL="1455738" indent="-209550" algn="l" rtl="0" eaLnBrk="1" latinLnBrk="0" hangingPunct="1">
              <a:spcBef>
                <a:spcPct val="20000"/>
              </a:spcBef>
              <a:buClr>
                <a:srgbClr val="FFC000"/>
              </a:buClr>
              <a:buFont typeface="Wingdings 2"/>
              <a:buChar char=""/>
              <a:defRPr kumimoji="0" sz="1900" kern="1200">
                <a:ln w="31750">
                  <a:noFill/>
                </a:ln>
                <a:solidFill>
                  <a:schemeClr val="tx1"/>
                </a:solidFill>
                <a:effectLst>
                  <a:outerShdw blurRad="50800" dist="38100" dir="2700000" algn="tl" rotWithShape="0">
                    <a:prstClr val="black"/>
                  </a:outerShdw>
                </a:effectLst>
                <a:latin typeface="Calibri" pitchFamily="34" charset="0"/>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endParaRPr lang="en-US" dirty="0" smtClean="0"/>
          </a:p>
        </p:txBody>
      </p:sp>
      <p:sp>
        <p:nvSpPr>
          <p:cNvPr id="7" name="Zástupný symbol pro zápatí 6"/>
          <p:cNvSpPr>
            <a:spLocks noGrp="1"/>
          </p:cNvSpPr>
          <p:nvPr>
            <p:ph type="ftr" sz="quarter" idx="11"/>
          </p:nvPr>
        </p:nvSpPr>
        <p:spPr/>
        <p:txBody>
          <a:bodyPr/>
          <a:lstStyle/>
          <a:p>
            <a:pPr>
              <a:defRPr/>
            </a:pPr>
            <a:r>
              <a:rPr lang="en-US" altLang="en-US" smtClean="0"/>
              <a:t>CG III (NPGR010) - J. Křivánek 2015</a:t>
            </a:r>
            <a:endParaRPr lang="en-US" altLang="en-US" dirty="0"/>
          </a:p>
        </p:txBody>
      </p:sp>
    </p:spTree>
    <p:extLst>
      <p:ext uri="{BB962C8B-B14F-4D97-AF65-F5344CB8AC3E}">
        <p14:creationId xmlns:p14="http://schemas.microsoft.com/office/powerpoint/2010/main" val="176917179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equation</a:t>
            </a:r>
            <a:endParaRPr lang="en-US" dirty="0"/>
          </a:p>
        </p:txBody>
      </p:sp>
      <p:sp>
        <p:nvSpPr>
          <p:cNvPr id="4" name="Footer Placeholder 3"/>
          <p:cNvSpPr>
            <a:spLocks noGrp="1"/>
          </p:cNvSpPr>
          <p:nvPr>
            <p:ph type="ftr" sz="quarter" idx="11"/>
          </p:nvPr>
        </p:nvSpPr>
        <p:spPr/>
        <p:txBody>
          <a:bodyPr/>
          <a:lstStyle/>
          <a:p>
            <a:pPr>
              <a:defRPr/>
            </a:pPr>
            <a:r>
              <a:rPr lang="en-US" altLang="en-US" smtClean="0"/>
              <a:t>CG III (NPGR010) - J. Křivánek 2015</a:t>
            </a:r>
            <a:endParaRPr lang="en-US" altLang="en-US"/>
          </a:p>
        </p:txBody>
      </p:sp>
      <p:graphicFrame>
        <p:nvGraphicFramePr>
          <p:cNvPr id="7" name="Object 2"/>
          <p:cNvGraphicFramePr>
            <a:graphicFrameLocks noChangeAspect="1"/>
          </p:cNvGraphicFramePr>
          <p:nvPr/>
        </p:nvGraphicFramePr>
        <p:xfrm>
          <a:off x="1803400" y="2997200"/>
          <a:ext cx="5610225" cy="1138238"/>
        </p:xfrm>
        <a:graphic>
          <a:graphicData uri="http://schemas.openxmlformats.org/presentationml/2006/ole">
            <mc:AlternateContent xmlns:mc="http://schemas.openxmlformats.org/markup-compatibility/2006">
              <mc:Choice xmlns:v="urn:schemas-microsoft-com:vml" Requires="v">
                <p:oleObj spid="_x0000_s400598" name="Rovnice" r:id="rId4" imgW="2438400" imgH="495300" progId="Equation.3">
                  <p:embed/>
                </p:oleObj>
              </mc:Choice>
              <mc:Fallback>
                <p:oleObj name="Rovnice" r:id="rId4" imgW="2438400" imgH="495300" progId="Equation.3">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3400" y="2997200"/>
                        <a:ext cx="5610225" cy="1138238"/>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38100">
                            <a:solidFill>
                              <a:srgbClr val="FF0000"/>
                            </a:solidFill>
                            <a:miter lim="800000"/>
                            <a:headEnd/>
                            <a:tailEnd/>
                          </a14:hiddenLine>
                        </a:ext>
                      </a:extLst>
                    </p:spPr>
                  </p:pic>
                </p:oleObj>
              </mc:Fallback>
            </mc:AlternateContent>
          </a:graphicData>
        </a:graphic>
      </p:graphicFrame>
      <p:sp>
        <p:nvSpPr>
          <p:cNvPr id="8" name="Rectangle 7"/>
          <p:cNvSpPr/>
          <p:nvPr/>
        </p:nvSpPr>
        <p:spPr>
          <a:xfrm>
            <a:off x="1691680" y="3069456"/>
            <a:ext cx="5832648"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339752" y="4032360"/>
            <a:ext cx="180020" cy="11968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187624" y="2537608"/>
            <a:ext cx="648072"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9512" y="1918573"/>
            <a:ext cx="4543231" cy="646331"/>
          </a:xfrm>
          <a:prstGeom prst="rect">
            <a:avLst/>
          </a:prstGeom>
          <a:noFill/>
        </p:spPr>
        <p:txBody>
          <a:bodyPr wrap="none" rtlCol="0">
            <a:spAutoFit/>
          </a:bodyPr>
          <a:lstStyle/>
          <a:p>
            <a:r>
              <a:rPr lang="en-US" dirty="0" smtClean="0">
                <a:latin typeface="+mj-lt"/>
              </a:rPr>
              <a:t>Response of a virtual linear sensor </a:t>
            </a:r>
            <a:br>
              <a:rPr lang="en-US" dirty="0" smtClean="0">
                <a:latin typeface="+mj-lt"/>
              </a:rPr>
            </a:br>
            <a:r>
              <a:rPr lang="en-US" dirty="0" smtClean="0">
                <a:latin typeface="+mj-lt"/>
              </a:rPr>
              <a:t>to light </a:t>
            </a:r>
            <a:r>
              <a:rPr lang="cs-CZ" dirty="0" smtClean="0">
                <a:latin typeface="+mj-lt"/>
              </a:rPr>
              <a:t>(</a:t>
            </a:r>
            <a:r>
              <a:rPr lang="en-US" dirty="0" smtClean="0">
                <a:latin typeface="+mj-lt"/>
              </a:rPr>
              <a:t>most commonly the </a:t>
            </a:r>
            <a:r>
              <a:rPr lang="en-US" b="1" dirty="0" smtClean="0">
                <a:latin typeface="+mj-lt"/>
              </a:rPr>
              <a:t>pixel color</a:t>
            </a:r>
            <a:r>
              <a:rPr lang="cs-CZ" dirty="0" smtClean="0">
                <a:latin typeface="+mj-lt"/>
              </a:rPr>
              <a:t>)</a:t>
            </a:r>
            <a:r>
              <a:rPr lang="en-US" dirty="0" smtClean="0">
                <a:latin typeface="+mj-lt"/>
              </a:rPr>
              <a:t>.</a:t>
            </a:r>
            <a:endParaRPr lang="en-US" dirty="0">
              <a:latin typeface="+mj-lt"/>
            </a:endParaRPr>
          </a:p>
        </p:txBody>
      </p:sp>
      <p:sp>
        <p:nvSpPr>
          <p:cNvPr id="16" name="TextBox 15"/>
          <p:cNvSpPr txBox="1"/>
          <p:nvPr/>
        </p:nvSpPr>
        <p:spPr>
          <a:xfrm>
            <a:off x="331912" y="5229200"/>
            <a:ext cx="8539517" cy="923330"/>
          </a:xfrm>
          <a:prstGeom prst="rect">
            <a:avLst/>
          </a:prstGeom>
          <a:noFill/>
        </p:spPr>
        <p:txBody>
          <a:bodyPr wrap="none" rtlCol="0">
            <a:spAutoFit/>
          </a:bodyPr>
          <a:lstStyle/>
          <a:p>
            <a:r>
              <a:rPr lang="en-US" dirty="0" smtClean="0">
                <a:latin typeface="+mj-lt"/>
              </a:rPr>
              <a:t>Integrate over the entire scene surface.</a:t>
            </a:r>
            <a:endParaRPr lang="cs-CZ" dirty="0" smtClean="0">
              <a:latin typeface="+mj-lt"/>
            </a:endParaRPr>
          </a:p>
          <a:p>
            <a:r>
              <a:rPr lang="cs-CZ" dirty="0" smtClean="0">
                <a:latin typeface="+mj-lt"/>
              </a:rPr>
              <a:t>(</a:t>
            </a:r>
            <a:r>
              <a:rPr lang="en-US" dirty="0">
                <a:latin typeface="+mj-lt"/>
              </a:rPr>
              <a:t>W</a:t>
            </a:r>
            <a:r>
              <a:rPr lang="en-US" dirty="0" smtClean="0">
                <a:latin typeface="+mj-lt"/>
              </a:rPr>
              <a:t>e assume that the virtual sensor is a part of the scene. The response is non-zero</a:t>
            </a:r>
            <a:br>
              <a:rPr lang="en-US" dirty="0" smtClean="0">
                <a:latin typeface="+mj-lt"/>
              </a:rPr>
            </a:br>
            <a:r>
              <a:rPr lang="en-US" dirty="0" smtClean="0">
                <a:latin typeface="+mj-lt"/>
              </a:rPr>
              <a:t>only on the sensor area because </a:t>
            </a:r>
            <a:r>
              <a:rPr lang="cs-CZ" i="1" dirty="0" err="1" smtClean="0">
                <a:latin typeface="+mj-lt"/>
              </a:rPr>
              <a:t>W</a:t>
            </a:r>
            <a:r>
              <a:rPr lang="cs-CZ" baseline="-25000" dirty="0" err="1" smtClean="0">
                <a:latin typeface="+mj-lt"/>
              </a:rPr>
              <a:t>e</a:t>
            </a:r>
            <a:r>
              <a:rPr lang="en-US" dirty="0" smtClean="0">
                <a:latin typeface="+mj-lt"/>
              </a:rPr>
              <a:t> is zero elsewhere.)</a:t>
            </a:r>
            <a:endParaRPr lang="en-US" dirty="0">
              <a:latin typeface="+mj-lt"/>
            </a:endParaRPr>
          </a:p>
        </p:txBody>
      </p:sp>
      <p:cxnSp>
        <p:nvCxnSpPr>
          <p:cNvPr id="18" name="Straight Arrow Connector 17"/>
          <p:cNvCxnSpPr>
            <a:stCxn id="23" idx="1"/>
          </p:cNvCxnSpPr>
          <p:nvPr/>
        </p:nvCxnSpPr>
        <p:spPr>
          <a:xfrm flipH="1">
            <a:off x="3347864" y="2380238"/>
            <a:ext cx="1728192" cy="8926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076056" y="1918573"/>
            <a:ext cx="3892412" cy="923330"/>
          </a:xfrm>
          <a:prstGeom prst="rect">
            <a:avLst/>
          </a:prstGeom>
          <a:noFill/>
        </p:spPr>
        <p:txBody>
          <a:bodyPr wrap="square" rtlCol="0">
            <a:spAutoFit/>
          </a:bodyPr>
          <a:lstStyle/>
          <a:p>
            <a:r>
              <a:rPr lang="en-US" dirty="0" smtClean="0">
                <a:latin typeface="+mj-lt"/>
              </a:rPr>
              <a:t>Relative response (weight).</a:t>
            </a:r>
            <a:endParaRPr lang="cs-CZ" dirty="0" smtClean="0">
              <a:latin typeface="+mj-lt"/>
            </a:endParaRPr>
          </a:p>
          <a:p>
            <a:r>
              <a:rPr lang="en-US" dirty="0" smtClean="0">
                <a:latin typeface="+mj-lt"/>
              </a:rPr>
              <a:t>Each sensor (pixel) has a different </a:t>
            </a:r>
            <a:r>
              <a:rPr lang="cs-CZ" i="1" dirty="0" err="1" smtClean="0">
                <a:latin typeface="+mj-lt"/>
              </a:rPr>
              <a:t>W</a:t>
            </a:r>
            <a:r>
              <a:rPr lang="cs-CZ" baseline="-25000" dirty="0" err="1" smtClean="0">
                <a:latin typeface="+mj-lt"/>
              </a:rPr>
              <a:t>e</a:t>
            </a:r>
            <a:r>
              <a:rPr lang="cs-CZ" dirty="0" smtClean="0">
                <a:latin typeface="+mj-lt"/>
              </a:rPr>
              <a:t> </a:t>
            </a:r>
            <a:r>
              <a:rPr lang="en-US" dirty="0" smtClean="0">
                <a:latin typeface="+mj-lt"/>
              </a:rPr>
              <a:t>function.</a:t>
            </a:r>
            <a:endParaRPr lang="en-US" dirty="0">
              <a:latin typeface="+mj-lt"/>
            </a:endParaRPr>
          </a:p>
        </p:txBody>
      </p:sp>
    </p:spTree>
    <p:extLst>
      <p:ext uri="{BB962C8B-B14F-4D97-AF65-F5344CB8AC3E}">
        <p14:creationId xmlns:p14="http://schemas.microsoft.com/office/powerpoint/2010/main" val="21368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Sampling techniques</a:t>
            </a:r>
            <a:endParaRPr lang="en-GB" b="1" dirty="0"/>
          </a:p>
        </p:txBody>
      </p:sp>
      <p:sp>
        <p:nvSpPr>
          <p:cNvPr id="12" name="Sun 11"/>
          <p:cNvSpPr/>
          <p:nvPr/>
        </p:nvSpPr>
        <p:spPr>
          <a:xfrm rot="1134788">
            <a:off x="5458204" y="1785817"/>
            <a:ext cx="642942" cy="642943"/>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15"/>
          <p:cNvGrpSpPr/>
          <p:nvPr/>
        </p:nvGrpSpPr>
        <p:grpSpPr>
          <a:xfrm rot="774754">
            <a:off x="338729" y="2015957"/>
            <a:ext cx="410270" cy="298379"/>
            <a:chOff x="3192789" y="1005143"/>
            <a:chExt cx="785815" cy="571503"/>
          </a:xfrm>
        </p:grpSpPr>
        <p:sp>
          <p:nvSpPr>
            <p:cNvPr id="17"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18"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10" name="Straight Arrow Connector 9"/>
          <p:cNvCxnSpPr>
            <a:stCxn id="11" idx="2"/>
            <a:endCxn id="19" idx="6"/>
          </p:cNvCxnSpPr>
          <p:nvPr/>
        </p:nvCxnSpPr>
        <p:spPr>
          <a:xfrm flipH="1">
            <a:off x="3228103" y="2885119"/>
            <a:ext cx="1038003" cy="130204"/>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9" idx="2"/>
            <a:endCxn id="20" idx="6"/>
          </p:cNvCxnSpPr>
          <p:nvPr/>
        </p:nvCxnSpPr>
        <p:spPr>
          <a:xfrm flipH="1" flipV="1">
            <a:off x="2072100" y="288511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0" idx="1"/>
            <a:endCxn id="15" idx="5"/>
          </p:cNvCxnSpPr>
          <p:nvPr/>
        </p:nvCxnSpPr>
        <p:spPr>
          <a:xfrm flipH="1" flipV="1">
            <a:off x="853108" y="245700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41967"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1" name="Rectangle 20"/>
          <p:cNvSpPr>
            <a:spLocks noRot="1" noChangeAspect="1" noMove="1" noResize="1" noEditPoints="1" noAdjustHandles="1" noChangeArrowheads="1" noChangeShapeType="1" noTextEdit="1"/>
          </p:cNvSpPr>
          <p:nvPr/>
        </p:nvSpPr>
        <p:spPr>
          <a:xfrm>
            <a:off x="5204600" y="2415686"/>
            <a:ext cx="501676" cy="400111"/>
          </a:xfrm>
          <a:prstGeom prst="rect">
            <a:avLst/>
          </a:prstGeom>
          <a:blipFill rotWithShape="1">
            <a:blip r:embed="rId3" cstate="print">
              <a:lum bright="-60000"/>
            </a:blip>
            <a:stretch>
              <a:fillRect b="-9091"/>
            </a:stretch>
          </a:blipFill>
        </p:spPr>
        <p:txBody>
          <a:bodyPr/>
          <a:lstStyle/>
          <a:p>
            <a:r>
              <a:rPr lang="en-US">
                <a:noFill/>
              </a:rPr>
              <a:t> </a:t>
            </a:r>
          </a:p>
        </p:txBody>
      </p:sp>
      <p:sp>
        <p:nvSpPr>
          <p:cNvPr id="22" name="Rectangle 21"/>
          <p:cNvSpPr>
            <a:spLocks noRot="1" noChangeAspect="1" noMove="1" noResize="1" noEditPoints="1" noAdjustHandles="1" noChangeArrowheads="1" noChangeShapeType="1" noTextEdit="1"/>
          </p:cNvSpPr>
          <p:nvPr/>
        </p:nvSpPr>
        <p:spPr>
          <a:xfrm>
            <a:off x="3980470" y="2847734"/>
            <a:ext cx="495713" cy="400111"/>
          </a:xfrm>
          <a:prstGeom prst="rect">
            <a:avLst/>
          </a:prstGeom>
          <a:blipFill rotWithShape="1">
            <a:blip r:embed="rId4" cstate="print">
              <a:lum bright="-60000"/>
            </a:blip>
            <a:stretch>
              <a:fillRect b="-7576"/>
            </a:stretch>
          </a:blipFill>
        </p:spPr>
        <p:txBody>
          <a:bodyPr/>
          <a:lstStyle/>
          <a:p>
            <a:r>
              <a:rPr lang="en-US">
                <a:noFill/>
              </a:rPr>
              <a:t> </a:t>
            </a:r>
          </a:p>
        </p:txBody>
      </p:sp>
      <p:sp>
        <p:nvSpPr>
          <p:cNvPr id="23" name="Rectangle 22"/>
          <p:cNvSpPr>
            <a:spLocks noRot="1" noChangeAspect="1" noMove="1" noResize="1" noEditPoints="1" noAdjustHandles="1" noChangeArrowheads="1" noChangeShapeType="1" noTextEdit="1"/>
          </p:cNvSpPr>
          <p:nvPr/>
        </p:nvSpPr>
        <p:spPr>
          <a:xfrm>
            <a:off x="2828336" y="2985693"/>
            <a:ext cx="501676" cy="400111"/>
          </a:xfrm>
          <a:prstGeom prst="rect">
            <a:avLst/>
          </a:prstGeom>
          <a:blipFill rotWithShape="1">
            <a:blip r:embed="rId5" cstate="print">
              <a:lum bright="-60000"/>
            </a:blip>
            <a:stretch>
              <a:fillRect b="-10769"/>
            </a:stretch>
          </a:blipFill>
        </p:spPr>
        <p:txBody>
          <a:bodyPr/>
          <a:lstStyle/>
          <a:p>
            <a:r>
              <a:rPr lang="en-US">
                <a:noFill/>
              </a:rPr>
              <a:t> </a:t>
            </a:r>
          </a:p>
        </p:txBody>
      </p:sp>
      <p:sp>
        <p:nvSpPr>
          <p:cNvPr id="24" name="Rectangle 23"/>
          <p:cNvSpPr>
            <a:spLocks noRot="1" noChangeAspect="1" noMove="1" noResize="1" noEditPoints="1" noAdjustHandles="1" noChangeArrowheads="1" noChangeShapeType="1" noTextEdit="1"/>
          </p:cNvSpPr>
          <p:nvPr/>
        </p:nvSpPr>
        <p:spPr>
          <a:xfrm>
            <a:off x="463113" y="2397018"/>
            <a:ext cx="511999" cy="400111"/>
          </a:xfrm>
          <a:prstGeom prst="rect">
            <a:avLst/>
          </a:prstGeom>
          <a:blipFill rotWithShape="1">
            <a:blip r:embed="rId6" cstate="print">
              <a:lum bright="-60000"/>
            </a:blip>
            <a:stretch>
              <a:fillRect b="-7576"/>
            </a:stretch>
          </a:blipFill>
        </p:spPr>
        <p:txBody>
          <a:bodyPr/>
          <a:lstStyle/>
          <a:p>
            <a:r>
              <a:rPr lang="en-US">
                <a:noFill/>
              </a:rPr>
              <a:t> </a:t>
            </a:r>
          </a:p>
        </p:txBody>
      </p:sp>
      <p:cxnSp>
        <p:nvCxnSpPr>
          <p:cNvPr id="28" name="Straight Arrow Connector 27"/>
          <p:cNvCxnSpPr>
            <a:stCxn id="29" idx="3"/>
            <a:endCxn id="11" idx="7"/>
          </p:cNvCxnSpPr>
          <p:nvPr/>
        </p:nvCxnSpPr>
        <p:spPr>
          <a:xfrm flipH="1">
            <a:off x="4377244" y="2457003"/>
            <a:ext cx="1064429" cy="382080"/>
          </a:xfrm>
          <a:prstGeom prst="straightConnector1">
            <a:avLst/>
          </a:prstGeom>
          <a:ln w="12700">
            <a:solidFill>
              <a:schemeClr val="tx1">
                <a:lumMod val="65000"/>
                <a:lumOff val="35000"/>
              </a:schemeClr>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422599" y="234586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266100"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8"/>
          <p:cNvSpPr/>
          <p:nvPr/>
        </p:nvSpPr>
        <p:spPr>
          <a:xfrm>
            <a:off x="3097891" y="295021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Oval 19"/>
          <p:cNvSpPr/>
          <p:nvPr/>
        </p:nvSpPr>
        <p:spPr>
          <a:xfrm>
            <a:off x="1941892" y="28200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6" name="Rectangle 55"/>
          <p:cNvSpPr>
            <a:spLocks noRot="1" noChangeAspect="1" noMove="1" noResize="1" noEditPoints="1" noAdjustHandles="1" noChangeArrowheads="1" noChangeShapeType="1" noTextEdit="1"/>
          </p:cNvSpPr>
          <p:nvPr/>
        </p:nvSpPr>
        <p:spPr>
          <a:xfrm>
            <a:off x="1642684" y="2846598"/>
            <a:ext cx="511999" cy="400111"/>
          </a:xfrm>
          <a:prstGeom prst="rect">
            <a:avLst/>
          </a:prstGeom>
          <a:blipFill rotWithShape="1">
            <a:blip r:embed="rId7" cstate="print">
              <a:lum bright="-60000"/>
            </a:blip>
            <a:stretch>
              <a:fillRect b="-9091"/>
            </a:stretch>
          </a:blipFill>
        </p:spPr>
        <p:txBody>
          <a:bodyPr/>
          <a:lstStyle/>
          <a:p>
            <a:r>
              <a:rPr lang="en-US">
                <a:noFill/>
              </a:rPr>
              <a:t> </a:t>
            </a:r>
          </a:p>
        </p:txBody>
      </p:sp>
      <p:cxnSp>
        <p:nvCxnSpPr>
          <p:cNvPr id="73" name="Straight Arrow Connector 72"/>
          <p:cNvCxnSpPr>
            <a:stCxn id="83" idx="2"/>
            <a:endCxn id="84" idx="6"/>
          </p:cNvCxnSpPr>
          <p:nvPr/>
        </p:nvCxnSpPr>
        <p:spPr>
          <a:xfrm flipH="1">
            <a:off x="3228103" y="3989739"/>
            <a:ext cx="1038003" cy="130204"/>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4" idx="2"/>
            <a:endCxn id="85" idx="6"/>
          </p:cNvCxnSpPr>
          <p:nvPr/>
        </p:nvCxnSpPr>
        <p:spPr>
          <a:xfrm flipH="1" flipV="1">
            <a:off x="2072100" y="3989739"/>
            <a:ext cx="1025793" cy="130204"/>
          </a:xfrm>
          <a:prstGeom prst="straightConnector1">
            <a:avLst/>
          </a:prstGeom>
          <a:ln w="12700">
            <a:solidFill>
              <a:schemeClr val="tx1">
                <a:lumMod val="65000"/>
                <a:lumOff val="35000"/>
              </a:schemeClr>
            </a:solidFill>
            <a:prstDash val="solid"/>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85" idx="1"/>
            <a:endCxn id="76" idx="5"/>
          </p:cNvCxnSpPr>
          <p:nvPr/>
        </p:nvCxnSpPr>
        <p:spPr>
          <a:xfrm flipH="1" flipV="1">
            <a:off x="853108" y="3561623"/>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41967" y="3450487"/>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7" name="Rectangle 76"/>
          <p:cNvSpPr>
            <a:spLocks noRot="1" noChangeAspect="1" noMove="1" noResize="1" noEditPoints="1" noAdjustHandles="1" noChangeArrowheads="1" noChangeShapeType="1" noTextEdit="1"/>
          </p:cNvSpPr>
          <p:nvPr/>
        </p:nvSpPr>
        <p:spPr>
          <a:xfrm>
            <a:off x="5204600" y="3520304"/>
            <a:ext cx="501676" cy="400111"/>
          </a:xfrm>
          <a:prstGeom prst="rect">
            <a:avLst/>
          </a:prstGeom>
          <a:blipFill rotWithShape="1">
            <a:blip r:embed="rId8" cstate="print">
              <a:lum bright="-60000"/>
            </a:blip>
            <a:stretch>
              <a:fillRect b="-10606"/>
            </a:stretch>
          </a:blipFill>
        </p:spPr>
        <p:txBody>
          <a:bodyPr/>
          <a:lstStyle/>
          <a:p>
            <a:r>
              <a:rPr lang="en-US">
                <a:noFill/>
              </a:rPr>
              <a:t> </a:t>
            </a:r>
          </a:p>
        </p:txBody>
      </p:sp>
      <p:sp>
        <p:nvSpPr>
          <p:cNvPr id="78" name="Rectangle 77"/>
          <p:cNvSpPr>
            <a:spLocks noRot="1" noChangeAspect="1" noMove="1" noResize="1" noEditPoints="1" noAdjustHandles="1" noChangeArrowheads="1" noChangeShapeType="1" noTextEdit="1"/>
          </p:cNvSpPr>
          <p:nvPr/>
        </p:nvSpPr>
        <p:spPr>
          <a:xfrm>
            <a:off x="3980470" y="3952352"/>
            <a:ext cx="495713" cy="400111"/>
          </a:xfrm>
          <a:prstGeom prst="rect">
            <a:avLst/>
          </a:prstGeom>
          <a:blipFill rotWithShape="1">
            <a:blip r:embed="rId9" cstate="print">
              <a:lum bright="-60000"/>
            </a:blip>
            <a:stretch>
              <a:fillRect b="-7576"/>
            </a:stretch>
          </a:blipFill>
        </p:spPr>
        <p:txBody>
          <a:bodyPr/>
          <a:lstStyle/>
          <a:p>
            <a:r>
              <a:rPr lang="en-US">
                <a:noFill/>
              </a:rPr>
              <a:t> </a:t>
            </a:r>
          </a:p>
        </p:txBody>
      </p:sp>
      <p:sp>
        <p:nvSpPr>
          <p:cNvPr id="79" name="Rectangle 78"/>
          <p:cNvSpPr>
            <a:spLocks noRot="1" noChangeAspect="1" noMove="1" noResize="1" noEditPoints="1" noAdjustHandles="1" noChangeArrowheads="1" noChangeShapeType="1" noTextEdit="1"/>
          </p:cNvSpPr>
          <p:nvPr/>
        </p:nvSpPr>
        <p:spPr>
          <a:xfrm>
            <a:off x="2828336" y="4090313"/>
            <a:ext cx="501676" cy="400111"/>
          </a:xfrm>
          <a:prstGeom prst="rect">
            <a:avLst/>
          </a:prstGeom>
          <a:blipFill rotWithShape="1">
            <a:blip r:embed="rId10" cstate="print">
              <a:lum bright="-60000"/>
            </a:blip>
            <a:stretch>
              <a:fillRect b="-9091"/>
            </a:stretch>
          </a:blipFill>
        </p:spPr>
        <p:txBody>
          <a:bodyPr/>
          <a:lstStyle/>
          <a:p>
            <a:r>
              <a:rPr lang="en-US">
                <a:noFill/>
              </a:rPr>
              <a:t> </a:t>
            </a:r>
          </a:p>
        </p:txBody>
      </p:sp>
      <p:sp>
        <p:nvSpPr>
          <p:cNvPr id="80" name="Rectangle 79"/>
          <p:cNvSpPr>
            <a:spLocks noRot="1" noChangeAspect="1" noMove="1" noResize="1" noEditPoints="1" noAdjustHandles="1" noChangeArrowheads="1" noChangeShapeType="1" noTextEdit="1"/>
          </p:cNvSpPr>
          <p:nvPr/>
        </p:nvSpPr>
        <p:spPr>
          <a:xfrm>
            <a:off x="463113" y="3501637"/>
            <a:ext cx="511999" cy="400111"/>
          </a:xfrm>
          <a:prstGeom prst="rect">
            <a:avLst/>
          </a:prstGeom>
          <a:blipFill rotWithShape="1">
            <a:blip r:embed="rId11" cstate="print">
              <a:lum bright="-60000"/>
            </a:blip>
            <a:stretch>
              <a:fillRect b="-7576"/>
            </a:stretch>
          </a:blipFill>
        </p:spPr>
        <p:txBody>
          <a:bodyPr/>
          <a:lstStyle/>
          <a:p>
            <a:r>
              <a:rPr lang="en-US">
                <a:noFill/>
              </a:rPr>
              <a:t> </a:t>
            </a:r>
          </a:p>
        </p:txBody>
      </p:sp>
      <p:cxnSp>
        <p:nvCxnSpPr>
          <p:cNvPr id="81" name="Straight Arrow Connector 80"/>
          <p:cNvCxnSpPr>
            <a:stCxn id="82" idx="3"/>
            <a:endCxn id="83" idx="7"/>
          </p:cNvCxnSpPr>
          <p:nvPr/>
        </p:nvCxnSpPr>
        <p:spPr>
          <a:xfrm flipH="1">
            <a:off x="4377244" y="3561623"/>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5422599" y="345048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3" name="Oval 82"/>
          <p:cNvSpPr/>
          <p:nvPr/>
        </p:nvSpPr>
        <p:spPr>
          <a:xfrm>
            <a:off x="4266100" y="392463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4" name="Oval 83"/>
          <p:cNvSpPr/>
          <p:nvPr/>
        </p:nvSpPr>
        <p:spPr>
          <a:xfrm>
            <a:off x="3097891" y="405483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5" name="Oval 84"/>
          <p:cNvSpPr/>
          <p:nvPr/>
        </p:nvSpPr>
        <p:spPr>
          <a:xfrm>
            <a:off x="1941892" y="392463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6" name="Rectangle 85"/>
          <p:cNvSpPr>
            <a:spLocks noRot="1" noChangeAspect="1" noMove="1" noResize="1" noEditPoints="1" noAdjustHandles="1" noChangeArrowheads="1" noChangeShapeType="1" noTextEdit="1"/>
          </p:cNvSpPr>
          <p:nvPr/>
        </p:nvSpPr>
        <p:spPr>
          <a:xfrm>
            <a:off x="1642684" y="3951217"/>
            <a:ext cx="511999" cy="400111"/>
          </a:xfrm>
          <a:prstGeom prst="rect">
            <a:avLst/>
          </a:prstGeom>
          <a:blipFill rotWithShape="1">
            <a:blip r:embed="rId12" cstate="print">
              <a:lum bright="-60000"/>
            </a:blip>
            <a:stretch>
              <a:fillRect b="-9091"/>
            </a:stretch>
          </a:blipFill>
        </p:spPr>
        <p:txBody>
          <a:bodyPr/>
          <a:lstStyle/>
          <a:p>
            <a:r>
              <a:rPr lang="en-US">
                <a:noFill/>
              </a:rPr>
              <a:t> </a:t>
            </a:r>
          </a:p>
        </p:txBody>
      </p:sp>
      <p:sp>
        <p:nvSpPr>
          <p:cNvPr id="107" name="Oval 106"/>
          <p:cNvSpPr/>
          <p:nvPr/>
        </p:nvSpPr>
        <p:spPr>
          <a:xfrm>
            <a:off x="1604200" y="5032801"/>
            <a:ext cx="805590" cy="218131"/>
          </a:xfrm>
          <a:prstGeom prst="ellipse">
            <a:avLst/>
          </a:prstGeom>
          <a:solidFill>
            <a:srgbClr val="FFC000">
              <a:alpha val="20000"/>
            </a:srgbClr>
          </a:solidFill>
          <a:ln w="25400" cap="rnd">
            <a:solidFill>
              <a:srgbClr val="FFC000"/>
            </a:solidFill>
            <a:prstDash val="sysDash"/>
          </a:ln>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8" name="Straight Arrow Connector 87"/>
          <p:cNvCxnSpPr>
            <a:stCxn id="98" idx="2"/>
            <a:endCxn id="99" idx="6"/>
          </p:cNvCxnSpPr>
          <p:nvPr/>
        </p:nvCxnSpPr>
        <p:spPr>
          <a:xfrm flipH="1">
            <a:off x="3228103" y="5141867"/>
            <a:ext cx="1038003" cy="130204"/>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99" idx="2"/>
            <a:endCxn id="105" idx="6"/>
          </p:cNvCxnSpPr>
          <p:nvPr/>
        </p:nvCxnSpPr>
        <p:spPr>
          <a:xfrm flipH="1" flipV="1">
            <a:off x="2300497" y="5141867"/>
            <a:ext cx="797394" cy="130204"/>
          </a:xfrm>
          <a:prstGeom prst="straightConnector1">
            <a:avLst/>
          </a:prstGeom>
          <a:ln w="12700">
            <a:solidFill>
              <a:schemeClr val="tx1">
                <a:lumMod val="65000"/>
                <a:lumOff val="35000"/>
              </a:schemeClr>
            </a:solidFill>
            <a:prstDash val="solid"/>
            <a:headEnd type="none"/>
            <a:tailEnd type="triangl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0" idx="1"/>
            <a:endCxn id="91" idx="5"/>
          </p:cNvCxnSpPr>
          <p:nvPr/>
        </p:nvCxnSpPr>
        <p:spPr>
          <a:xfrm flipH="1" flipV="1">
            <a:off x="853108" y="471374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741967" y="460261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2" name="Rectangle 91"/>
          <p:cNvSpPr>
            <a:spLocks noRot="1" noChangeAspect="1" noMove="1" noResize="1" noEditPoints="1" noAdjustHandles="1" noChangeArrowheads="1" noChangeShapeType="1" noTextEdit="1"/>
          </p:cNvSpPr>
          <p:nvPr/>
        </p:nvSpPr>
        <p:spPr>
          <a:xfrm>
            <a:off x="5204600" y="4672433"/>
            <a:ext cx="501676" cy="400111"/>
          </a:xfrm>
          <a:prstGeom prst="rect">
            <a:avLst/>
          </a:prstGeom>
          <a:blipFill rotWithShape="1">
            <a:blip r:embed="rId13" cstate="print">
              <a:lum bright="-60000"/>
            </a:blip>
            <a:stretch>
              <a:fillRect b="-10606"/>
            </a:stretch>
          </a:blipFill>
        </p:spPr>
        <p:txBody>
          <a:bodyPr/>
          <a:lstStyle/>
          <a:p>
            <a:r>
              <a:rPr lang="en-US">
                <a:noFill/>
              </a:rPr>
              <a:t> </a:t>
            </a:r>
          </a:p>
        </p:txBody>
      </p:sp>
      <p:sp>
        <p:nvSpPr>
          <p:cNvPr id="93" name="Rectangle 92"/>
          <p:cNvSpPr>
            <a:spLocks noRot="1" noChangeAspect="1" noMove="1" noResize="1" noEditPoints="1" noAdjustHandles="1" noChangeArrowheads="1" noChangeShapeType="1" noTextEdit="1"/>
          </p:cNvSpPr>
          <p:nvPr/>
        </p:nvSpPr>
        <p:spPr>
          <a:xfrm>
            <a:off x="3980470" y="5104481"/>
            <a:ext cx="495713" cy="400111"/>
          </a:xfrm>
          <a:prstGeom prst="rect">
            <a:avLst/>
          </a:prstGeom>
          <a:blipFill rotWithShape="1">
            <a:blip r:embed="rId14" cstate="print">
              <a:lum bright="-60000"/>
            </a:blip>
            <a:stretch>
              <a:fillRect b="-7576"/>
            </a:stretch>
          </a:blipFill>
        </p:spPr>
        <p:txBody>
          <a:bodyPr/>
          <a:lstStyle/>
          <a:p>
            <a:r>
              <a:rPr lang="en-US">
                <a:noFill/>
              </a:rPr>
              <a:t> </a:t>
            </a:r>
          </a:p>
        </p:txBody>
      </p:sp>
      <p:sp>
        <p:nvSpPr>
          <p:cNvPr id="94" name="Rectangle 93"/>
          <p:cNvSpPr>
            <a:spLocks noRot="1" noChangeAspect="1" noMove="1" noResize="1" noEditPoints="1" noAdjustHandles="1" noChangeArrowheads="1" noChangeShapeType="1" noTextEdit="1"/>
          </p:cNvSpPr>
          <p:nvPr/>
        </p:nvSpPr>
        <p:spPr>
          <a:xfrm>
            <a:off x="2828336" y="5242441"/>
            <a:ext cx="501676" cy="400111"/>
          </a:xfrm>
          <a:prstGeom prst="rect">
            <a:avLst/>
          </a:prstGeom>
          <a:blipFill rotWithShape="1">
            <a:blip r:embed="rId15" cstate="print">
              <a:lum bright="-60000"/>
            </a:blip>
            <a:stretch>
              <a:fillRect b="-9091"/>
            </a:stretch>
          </a:blipFill>
        </p:spPr>
        <p:txBody>
          <a:bodyPr/>
          <a:lstStyle/>
          <a:p>
            <a:r>
              <a:rPr lang="en-US">
                <a:noFill/>
              </a:rPr>
              <a:t> </a:t>
            </a:r>
          </a:p>
        </p:txBody>
      </p:sp>
      <p:sp>
        <p:nvSpPr>
          <p:cNvPr id="95" name="Rectangle 94"/>
          <p:cNvSpPr>
            <a:spLocks noRot="1" noChangeAspect="1" noMove="1" noResize="1" noEditPoints="1" noAdjustHandles="1" noChangeArrowheads="1" noChangeShapeType="1" noTextEdit="1"/>
          </p:cNvSpPr>
          <p:nvPr/>
        </p:nvSpPr>
        <p:spPr>
          <a:xfrm>
            <a:off x="463113" y="4653765"/>
            <a:ext cx="511999" cy="400111"/>
          </a:xfrm>
          <a:prstGeom prst="rect">
            <a:avLst/>
          </a:prstGeom>
          <a:blipFill rotWithShape="1">
            <a:blip r:embed="rId16" cstate="print">
              <a:lum bright="-60000"/>
            </a:blip>
            <a:stretch>
              <a:fillRect b="-7576"/>
            </a:stretch>
          </a:blipFill>
        </p:spPr>
        <p:txBody>
          <a:bodyPr/>
          <a:lstStyle/>
          <a:p>
            <a:r>
              <a:rPr lang="en-US">
                <a:noFill/>
              </a:rPr>
              <a:t> </a:t>
            </a:r>
          </a:p>
        </p:txBody>
      </p:sp>
      <p:cxnSp>
        <p:nvCxnSpPr>
          <p:cNvPr id="96" name="Straight Arrow Connector 95"/>
          <p:cNvCxnSpPr>
            <a:stCxn id="97" idx="3"/>
            <a:endCxn id="98" idx="7"/>
          </p:cNvCxnSpPr>
          <p:nvPr/>
        </p:nvCxnSpPr>
        <p:spPr>
          <a:xfrm flipH="1">
            <a:off x="4377244" y="4713749"/>
            <a:ext cx="1064429" cy="382080"/>
          </a:xfrm>
          <a:prstGeom prst="straightConnector1">
            <a:avLst/>
          </a:prstGeom>
          <a:ln w="12700">
            <a:solidFill>
              <a:schemeClr val="tx1">
                <a:lumMod val="65000"/>
                <a:lumOff val="35000"/>
              </a:schemeClr>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97" name="Oval 96"/>
          <p:cNvSpPr/>
          <p:nvPr/>
        </p:nvSpPr>
        <p:spPr>
          <a:xfrm>
            <a:off x="5422599" y="4602615"/>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8" name="Oval 97"/>
          <p:cNvSpPr/>
          <p:nvPr/>
        </p:nvSpPr>
        <p:spPr>
          <a:xfrm>
            <a:off x="4266100"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9" name="Oval 98"/>
          <p:cNvSpPr/>
          <p:nvPr/>
        </p:nvSpPr>
        <p:spPr>
          <a:xfrm>
            <a:off x="3097891" y="5206967"/>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0" name="Oval 99"/>
          <p:cNvSpPr/>
          <p:nvPr/>
        </p:nvSpPr>
        <p:spPr>
          <a:xfrm>
            <a:off x="1941892" y="50767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1" name="Rectangle 100"/>
          <p:cNvSpPr>
            <a:spLocks noRot="1" noChangeAspect="1" noMove="1" noResize="1" noEditPoints="1" noAdjustHandles="1" noChangeArrowheads="1" noChangeShapeType="1" noTextEdit="1"/>
          </p:cNvSpPr>
          <p:nvPr/>
        </p:nvSpPr>
        <p:spPr>
          <a:xfrm>
            <a:off x="1642684" y="5131923"/>
            <a:ext cx="511999" cy="400111"/>
          </a:xfrm>
          <a:prstGeom prst="rect">
            <a:avLst/>
          </a:prstGeom>
          <a:blipFill rotWithShape="1">
            <a:blip r:embed="rId17" cstate="print">
              <a:lum bright="-60000"/>
            </a:blip>
            <a:stretch>
              <a:fillRect b="-10769"/>
            </a:stretch>
          </a:blipFill>
        </p:spPr>
        <p:txBody>
          <a:bodyPr/>
          <a:lstStyle/>
          <a:p>
            <a:r>
              <a:rPr lang="en-US">
                <a:noFill/>
              </a:rPr>
              <a:t> </a:t>
            </a:r>
          </a:p>
        </p:txBody>
      </p:sp>
      <p:sp>
        <p:nvSpPr>
          <p:cNvPr id="105" name="Oval 104"/>
          <p:cNvSpPr/>
          <p:nvPr/>
        </p:nvSpPr>
        <p:spPr>
          <a:xfrm>
            <a:off x="2170291" y="5076763"/>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8" name="Rectangle 107"/>
          <p:cNvSpPr>
            <a:spLocks noRot="1" noChangeAspect="1" noMove="1" noResize="1" noEditPoints="1" noAdjustHandles="1" noChangeArrowheads="1" noChangeShapeType="1" noTextEdit="1"/>
          </p:cNvSpPr>
          <p:nvPr/>
        </p:nvSpPr>
        <p:spPr>
          <a:xfrm>
            <a:off x="2138371" y="5131923"/>
            <a:ext cx="501676" cy="400111"/>
          </a:xfrm>
          <a:prstGeom prst="rect">
            <a:avLst/>
          </a:prstGeom>
          <a:blipFill rotWithShape="1">
            <a:blip r:embed="rId18" cstate="print">
              <a:lum bright="-60000"/>
            </a:blip>
            <a:stretch>
              <a:fillRect b="-10769"/>
            </a:stretch>
          </a:blipFill>
        </p:spPr>
        <p:txBody>
          <a:bodyPr/>
          <a:lstStyle/>
          <a:p>
            <a:r>
              <a:rPr lang="en-US">
                <a:noFill/>
              </a:rPr>
              <a:t> </a:t>
            </a:r>
          </a:p>
        </p:txBody>
      </p:sp>
      <p:sp>
        <p:nvSpPr>
          <p:cNvPr id="111" name="TextBox 110"/>
          <p:cNvSpPr txBox="1"/>
          <p:nvPr/>
        </p:nvSpPr>
        <p:spPr>
          <a:xfrm>
            <a:off x="6204247" y="2615198"/>
            <a:ext cx="1505540" cy="338554"/>
          </a:xfrm>
          <a:prstGeom prst="rect">
            <a:avLst/>
          </a:prstGeom>
          <a:noFill/>
        </p:spPr>
        <p:txBody>
          <a:bodyPr wrap="none" rtlCol="0">
            <a:spAutoFit/>
          </a:bodyPr>
          <a:lstStyle/>
          <a:p>
            <a:r>
              <a:rPr lang="en-US" sz="1600" dirty="0" smtClean="0">
                <a:solidFill>
                  <a:schemeClr val="tx2"/>
                </a:solidFill>
                <a:latin typeface="+mn-lt"/>
              </a:rPr>
              <a:t>Unidirectional</a:t>
            </a:r>
            <a:endParaRPr lang="en-US" sz="1600" dirty="0">
              <a:solidFill>
                <a:schemeClr val="tx2"/>
              </a:solidFill>
              <a:latin typeface="+mn-lt"/>
            </a:endParaRPr>
          </a:p>
        </p:txBody>
      </p:sp>
      <p:sp>
        <p:nvSpPr>
          <p:cNvPr id="119" name="TextBox 118"/>
          <p:cNvSpPr txBox="1"/>
          <p:nvPr/>
        </p:nvSpPr>
        <p:spPr>
          <a:xfrm>
            <a:off x="7987492" y="2615198"/>
            <a:ext cx="793807" cy="338554"/>
          </a:xfrm>
          <a:prstGeom prst="rect">
            <a:avLst/>
          </a:prstGeom>
          <a:noFill/>
        </p:spPr>
        <p:txBody>
          <a:bodyPr wrap="none" rtlCol="0">
            <a:spAutoFit/>
          </a:bodyPr>
          <a:lstStyle/>
          <a:p>
            <a:r>
              <a:rPr lang="en-US" sz="1600" dirty="0" smtClean="0">
                <a:solidFill>
                  <a:schemeClr val="tx2"/>
                </a:solidFill>
                <a:latin typeface="+mn-lt"/>
              </a:rPr>
              <a:t>2 ways</a:t>
            </a:r>
            <a:endParaRPr lang="en-US" sz="1600" dirty="0">
              <a:solidFill>
                <a:schemeClr val="tx2"/>
              </a:solidFill>
              <a:latin typeface="+mn-lt"/>
            </a:endParaRPr>
          </a:p>
        </p:txBody>
      </p:sp>
      <p:sp>
        <p:nvSpPr>
          <p:cNvPr id="117" name="TextBox 116"/>
          <p:cNvSpPr txBox="1"/>
          <p:nvPr/>
        </p:nvSpPr>
        <p:spPr>
          <a:xfrm>
            <a:off x="6204247" y="3666510"/>
            <a:ext cx="1830950" cy="338554"/>
          </a:xfrm>
          <a:prstGeom prst="rect">
            <a:avLst/>
          </a:prstGeom>
          <a:noFill/>
        </p:spPr>
        <p:txBody>
          <a:bodyPr wrap="none" rtlCol="0">
            <a:spAutoFit/>
          </a:bodyPr>
          <a:lstStyle/>
          <a:p>
            <a:r>
              <a:rPr lang="en-US" sz="1600" dirty="0" smtClean="0">
                <a:solidFill>
                  <a:schemeClr val="tx2"/>
                </a:solidFill>
                <a:latin typeface="+mn-lt"/>
              </a:rPr>
              <a:t>Vertex connection</a:t>
            </a:r>
            <a:endParaRPr lang="en-US" sz="1600" dirty="0">
              <a:solidFill>
                <a:schemeClr val="tx2"/>
              </a:solidFill>
              <a:latin typeface="+mn-lt"/>
            </a:endParaRPr>
          </a:p>
        </p:txBody>
      </p:sp>
      <p:sp>
        <p:nvSpPr>
          <p:cNvPr id="120" name="TextBox 119"/>
          <p:cNvSpPr txBox="1"/>
          <p:nvPr/>
        </p:nvSpPr>
        <p:spPr>
          <a:xfrm>
            <a:off x="7987492" y="3666510"/>
            <a:ext cx="793807" cy="338554"/>
          </a:xfrm>
          <a:prstGeom prst="rect">
            <a:avLst/>
          </a:prstGeom>
          <a:noFill/>
        </p:spPr>
        <p:txBody>
          <a:bodyPr wrap="none" rtlCol="0">
            <a:spAutoFit/>
          </a:bodyPr>
          <a:lstStyle/>
          <a:p>
            <a:r>
              <a:rPr lang="en-US" sz="1600" dirty="0" smtClean="0">
                <a:solidFill>
                  <a:schemeClr val="tx2"/>
                </a:solidFill>
                <a:latin typeface="+mn-lt"/>
              </a:rPr>
              <a:t>4 ways</a:t>
            </a:r>
            <a:endParaRPr lang="en-US" sz="1600" dirty="0">
              <a:solidFill>
                <a:schemeClr val="tx2"/>
              </a:solidFill>
              <a:latin typeface="+mn-lt"/>
            </a:endParaRPr>
          </a:p>
        </p:txBody>
      </p:sp>
      <p:sp>
        <p:nvSpPr>
          <p:cNvPr id="118" name="TextBox 117"/>
          <p:cNvSpPr txBox="1"/>
          <p:nvPr/>
        </p:nvSpPr>
        <p:spPr>
          <a:xfrm>
            <a:off x="6204247" y="4746630"/>
            <a:ext cx="1821332"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Vertex merging</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1" name="TextBox 120"/>
          <p:cNvSpPr txBox="1"/>
          <p:nvPr/>
        </p:nvSpPr>
        <p:spPr>
          <a:xfrm>
            <a:off x="7987492" y="4746630"/>
            <a:ext cx="881973" cy="338554"/>
          </a:xfrm>
          <a:prstGeom prst="rect">
            <a:avLst/>
          </a:prstGeom>
          <a:noFill/>
        </p:spPr>
        <p:txBody>
          <a:bodyPr wrap="none" rtlCol="0">
            <a:spAutoFit/>
          </a:bodyPr>
          <a:lstStyle/>
          <a:p>
            <a:r>
              <a:rPr lang="en-US" sz="1600" b="1" dirty="0" smtClean="0">
                <a:solidFill>
                  <a:schemeClr val="tx2"/>
                </a:solidFill>
                <a:effectLst>
                  <a:outerShdw blurRad="38100" dist="38100" dir="2700000" algn="tl">
                    <a:srgbClr val="000000">
                      <a:alpha val="43137"/>
                    </a:srgbClr>
                  </a:outerShdw>
                </a:effectLst>
                <a:latin typeface="+mn-lt"/>
              </a:rPr>
              <a:t>5 ways</a:t>
            </a:r>
            <a:endParaRPr lang="en-US" sz="1600" b="1" dirty="0">
              <a:solidFill>
                <a:schemeClr val="tx2"/>
              </a:solidFill>
              <a:effectLst>
                <a:outerShdw blurRad="38100" dist="38100" dir="2700000" algn="tl">
                  <a:srgbClr val="000000">
                    <a:alpha val="43137"/>
                  </a:srgbClr>
                </a:outerShdw>
              </a:effectLst>
              <a:latin typeface="+mn-lt"/>
            </a:endParaRPr>
          </a:p>
        </p:txBody>
      </p:sp>
      <p:sp>
        <p:nvSpPr>
          <p:cNvPr id="124" name="TextBox 123"/>
          <p:cNvSpPr txBox="1"/>
          <p:nvPr/>
        </p:nvSpPr>
        <p:spPr>
          <a:xfrm>
            <a:off x="6204252" y="5898758"/>
            <a:ext cx="729687"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Total</a:t>
            </a:r>
            <a:endParaRPr lang="en-US" sz="1600" b="1" dirty="0">
              <a:effectLst>
                <a:outerShdw blurRad="38100" dist="38100" dir="2700000" algn="tl">
                  <a:srgbClr val="000000">
                    <a:alpha val="43137"/>
                  </a:srgbClr>
                </a:outerShdw>
              </a:effectLst>
              <a:latin typeface="+mn-lt"/>
            </a:endParaRPr>
          </a:p>
        </p:txBody>
      </p:sp>
      <p:sp>
        <p:nvSpPr>
          <p:cNvPr id="125" name="TextBox 124"/>
          <p:cNvSpPr txBox="1"/>
          <p:nvPr/>
        </p:nvSpPr>
        <p:spPr>
          <a:xfrm>
            <a:off x="7883297" y="5898758"/>
            <a:ext cx="960519"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latin typeface="+mn-lt"/>
              </a:rPr>
              <a:t>11 ways</a:t>
            </a:r>
            <a:endParaRPr lang="en-US" sz="1600" b="1" dirty="0">
              <a:effectLst>
                <a:outerShdw blurRad="38100" dist="38100" dir="2700000" algn="tl">
                  <a:srgbClr val="000000">
                    <a:alpha val="43137"/>
                  </a:srgbClr>
                </a:outerShdw>
              </a:effectLst>
              <a:latin typeface="+mn-lt"/>
            </a:endParaRPr>
          </a:p>
        </p:txBody>
      </p:sp>
      <p:cxnSp>
        <p:nvCxnSpPr>
          <p:cNvPr id="127" name="Straight Connector 126"/>
          <p:cNvCxnSpPr/>
          <p:nvPr/>
        </p:nvCxnSpPr>
        <p:spPr>
          <a:xfrm>
            <a:off x="6204253" y="5498531"/>
            <a:ext cx="2544217" cy="0"/>
          </a:xfrm>
          <a:prstGeom prst="line">
            <a:avLst/>
          </a:prstGeom>
          <a:ln w="127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66" name="Group 97"/>
          <p:cNvGrpSpPr/>
          <p:nvPr/>
        </p:nvGrpSpPr>
        <p:grpSpPr>
          <a:xfrm>
            <a:off x="397315" y="1052744"/>
            <a:ext cx="1469796" cy="495172"/>
            <a:chOff x="611560" y="1244064"/>
            <a:chExt cx="1469796" cy="495172"/>
          </a:xfrm>
        </p:grpSpPr>
        <p:sp>
          <p:nvSpPr>
            <p:cNvPr id="71" name="Oval 103"/>
            <p:cNvSpPr/>
            <p:nvPr/>
          </p:nvSpPr>
          <p:spPr>
            <a:xfrm>
              <a:off x="611560" y="152816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72" name="Oval 105"/>
            <p:cNvSpPr/>
            <p:nvPr/>
          </p:nvSpPr>
          <p:spPr>
            <a:xfrm>
              <a:off x="611560" y="1309990"/>
              <a:ext cx="130206" cy="130204"/>
            </a:xfrm>
            <a:prstGeom prst="ellipse">
              <a:avLst/>
            </a:prstGeom>
            <a:solidFill>
              <a:schemeClr val="bg2"/>
            </a:solidFill>
            <a:ln w="38100">
              <a:solidFill>
                <a:srgbClr val="C00000"/>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b="1"/>
            </a:p>
          </p:txBody>
        </p:sp>
        <p:sp>
          <p:nvSpPr>
            <p:cNvPr id="87" name="TextBox 106"/>
            <p:cNvSpPr txBox="1"/>
            <p:nvPr/>
          </p:nvSpPr>
          <p:spPr>
            <a:xfrm>
              <a:off x="745734" y="1244064"/>
              <a:ext cx="1130438" cy="276999"/>
            </a:xfrm>
            <a:prstGeom prst="rect">
              <a:avLst/>
            </a:prstGeom>
            <a:noFill/>
          </p:spPr>
          <p:txBody>
            <a:bodyPr wrap="none" rtlCol="0">
              <a:spAutoFit/>
            </a:bodyPr>
            <a:lstStyle/>
            <a:p>
              <a:r>
                <a:rPr lang="en-US" sz="1200" b="1" dirty="0" smtClean="0">
                  <a:latin typeface="+mn-lt"/>
                </a:rPr>
                <a:t>Light vertex</a:t>
              </a:r>
              <a:endParaRPr lang="en-US" sz="1200" b="1" dirty="0">
                <a:latin typeface="+mn-lt"/>
              </a:endParaRPr>
            </a:p>
          </p:txBody>
        </p:sp>
        <p:sp>
          <p:nvSpPr>
            <p:cNvPr id="102" name="TextBox 111"/>
            <p:cNvSpPr txBox="1"/>
            <p:nvPr/>
          </p:nvSpPr>
          <p:spPr>
            <a:xfrm>
              <a:off x="745734" y="1462237"/>
              <a:ext cx="1335622" cy="276999"/>
            </a:xfrm>
            <a:prstGeom prst="rect">
              <a:avLst/>
            </a:prstGeom>
            <a:noFill/>
          </p:spPr>
          <p:txBody>
            <a:bodyPr wrap="none" rtlCol="0">
              <a:spAutoFit/>
            </a:bodyPr>
            <a:lstStyle/>
            <a:p>
              <a:r>
                <a:rPr lang="en-US" sz="1200" b="1" dirty="0" smtClean="0">
                  <a:latin typeface="+mn-lt"/>
                </a:rPr>
                <a:t>Camera vertex</a:t>
              </a:r>
              <a:endParaRPr lang="en-US" sz="1200" b="1" dirty="0">
                <a:latin typeface="+mn-lt"/>
              </a:endParaRPr>
            </a:p>
          </p:txBody>
        </p:sp>
      </p:grpSp>
    </p:spTree>
    <p:extLst>
      <p:ext uri="{BB962C8B-B14F-4D97-AF65-F5344CB8AC3E}">
        <p14:creationId xmlns:p14="http://schemas.microsoft.com/office/powerpoint/2010/main" val="1739195875"/>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en-US" b="1" dirty="0" smtClean="0"/>
              <a:t>Combining path sampling techniques for volumetric light transport</a:t>
            </a:r>
            <a:br>
              <a:rPr lang="en-US" b="1" dirty="0" smtClean="0"/>
            </a:br>
            <a:endParaRPr lang="en-US"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en-US" sz="2000" dirty="0" smtClean="0"/>
              <a:t>In the following we apply MIS to combine full path sampling techniques for calculating light transport in participating media.</a:t>
            </a:r>
          </a:p>
          <a:p>
            <a:pPr eaLnBrk="1" hangingPunct="1"/>
            <a:r>
              <a:rPr lang="en-US" sz="2000" dirty="0" smtClean="0"/>
              <a:t>The result</a:t>
            </a:r>
            <a:r>
              <a:rPr lang="cs-CZ" sz="2000" dirty="0" smtClean="0"/>
              <a:t>s</a:t>
            </a:r>
            <a:r>
              <a:rPr lang="en-US" sz="2000" dirty="0" smtClean="0"/>
              <a:t> come from the SIGGRAPH 2014: </a:t>
            </a:r>
            <a:r>
              <a:rPr lang="en-US" sz="2000" dirty="0" err="1" smtClean="0"/>
              <a:t>Křivánek</a:t>
            </a:r>
            <a:r>
              <a:rPr lang="en-US" sz="2000" dirty="0" smtClean="0"/>
              <a:t> et al.  Unifying points, beams and paths in volumetric light transport simulation</a:t>
            </a:r>
            <a:r>
              <a:rPr lang="cs-CZ" sz="2000" dirty="0" smtClean="0"/>
              <a:t>.</a:t>
            </a:r>
          </a:p>
        </p:txBody>
      </p:sp>
    </p:spTree>
    <p:extLst>
      <p:ext uri="{BB962C8B-B14F-4D97-AF65-F5344CB8AC3E}">
        <p14:creationId xmlns:p14="http://schemas.microsoft.com/office/powerpoint/2010/main" val="3203754990"/>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Full </a:t>
            </a:r>
            <a:r>
              <a:rPr lang="en-US" dirty="0">
                <a:effectLst>
                  <a:outerShdw blurRad="38100" dist="38100" dir="2700000" algn="tl">
                    <a:srgbClr val="000000">
                      <a:alpha val="43137"/>
                    </a:srgbClr>
                  </a:outerShdw>
                </a:effectLst>
              </a:rPr>
              <a:t>transport</a:t>
            </a:r>
            <a:endParaRPr lang="cs-CZ" dirty="0">
              <a:effectLst>
                <a:outerShdw blurRad="38100" dist="38100" dir="2700000" algn="tl">
                  <a:srgbClr val="000000">
                    <a:alpha val="43137"/>
                  </a:srgbClr>
                </a:outerShdw>
              </a:effectLst>
            </a:endParaRPr>
          </a:p>
        </p:txBody>
      </p:sp>
      <p:sp>
        <p:nvSpPr>
          <p:cNvPr id="9" name="TextovéPole 8"/>
          <p:cNvSpPr txBox="1"/>
          <p:nvPr/>
        </p:nvSpPr>
        <p:spPr>
          <a:xfrm>
            <a:off x="3964251" y="1988840"/>
            <a:ext cx="3905235" cy="461665"/>
          </a:xfrm>
          <a:prstGeom prst="rect">
            <a:avLst/>
          </a:prstGeom>
          <a:noFill/>
        </p:spPr>
        <p:txBody>
          <a:bodyPr wrap="none" rtlCol="0">
            <a:spAutoFit/>
          </a:bodyPr>
          <a:lstStyle/>
          <a:p>
            <a:pPr algn="ctr"/>
            <a:r>
              <a:rPr lang="en-US" sz="2400" b="1" dirty="0" smtClean="0">
                <a:solidFill>
                  <a:prstClr val="white"/>
                </a:solidFill>
                <a:effectLst>
                  <a:outerShdw blurRad="38100" dist="38100" dir="2700000" algn="tl">
                    <a:srgbClr val="000000">
                      <a:alpha val="43137"/>
                    </a:srgbClr>
                  </a:outerShdw>
                </a:effectLst>
                <a:latin typeface="Georgia"/>
              </a:rPr>
              <a:t>rare, </a:t>
            </a:r>
            <a:r>
              <a:rPr lang="en-US" sz="2400" b="1" dirty="0" err="1" smtClean="0">
                <a:solidFill>
                  <a:prstClr val="white"/>
                </a:solidFill>
                <a:effectLst>
                  <a:outerShdw blurRad="38100" dist="38100" dir="2700000" algn="tl">
                    <a:srgbClr val="000000">
                      <a:alpha val="43137"/>
                    </a:srgbClr>
                  </a:outerShdw>
                </a:effectLst>
                <a:latin typeface="Georgia"/>
              </a:rPr>
              <a:t>fwd</a:t>
            </a:r>
            <a:r>
              <a:rPr lang="en-US" sz="2400" b="1" dirty="0" smtClean="0">
                <a:solidFill>
                  <a:prstClr val="white"/>
                </a:solidFill>
                <a:effectLst>
                  <a:outerShdw blurRad="38100" dist="38100" dir="2700000" algn="tl">
                    <a:srgbClr val="000000">
                      <a:alpha val="43137"/>
                    </a:srgbClr>
                  </a:outerShdw>
                </a:effectLst>
                <a:latin typeface="Georgia"/>
              </a:rPr>
              <a:t>-scattering fog</a:t>
            </a:r>
          </a:p>
        </p:txBody>
      </p:sp>
      <p:sp>
        <p:nvSpPr>
          <p:cNvPr id="14" name="TextovéPole 13"/>
          <p:cNvSpPr txBox="1"/>
          <p:nvPr/>
        </p:nvSpPr>
        <p:spPr>
          <a:xfrm>
            <a:off x="5232895" y="5838363"/>
            <a:ext cx="2622834" cy="461665"/>
          </a:xfrm>
          <a:prstGeom prst="rect">
            <a:avLst/>
          </a:prstGeom>
          <a:noFill/>
        </p:spPr>
        <p:txBody>
          <a:bodyPr wrap="none" rtlCol="0">
            <a:spAutoFit/>
          </a:bodyPr>
          <a:lstStyle/>
          <a:p>
            <a:pPr algn="ctr"/>
            <a:r>
              <a:rPr lang="en-US" sz="2400" b="1" dirty="0" smtClean="0">
                <a:solidFill>
                  <a:prstClr val="white"/>
                </a:solidFill>
                <a:effectLst>
                  <a:outerShdw blurRad="38100" dist="38100" dir="2700000" algn="tl">
                    <a:srgbClr val="000000">
                      <a:alpha val="43137"/>
                    </a:srgbClr>
                  </a:outerShdw>
                </a:effectLst>
                <a:latin typeface="Georgia"/>
              </a:rPr>
              <a:t>back-scattering</a:t>
            </a:r>
          </a:p>
        </p:txBody>
      </p:sp>
      <p:sp>
        <p:nvSpPr>
          <p:cNvPr id="18" name="TextovéPole 17"/>
          <p:cNvSpPr txBox="1"/>
          <p:nvPr/>
        </p:nvSpPr>
        <p:spPr>
          <a:xfrm>
            <a:off x="1547664" y="3789040"/>
            <a:ext cx="2648481" cy="830997"/>
          </a:xfrm>
          <a:prstGeom prst="rect">
            <a:avLst/>
          </a:prstGeom>
          <a:noFill/>
        </p:spPr>
        <p:txBody>
          <a:bodyPr wrap="none" rtlCol="0">
            <a:spAutoFit/>
          </a:bodyPr>
          <a:lstStyle/>
          <a:p>
            <a:pPr algn="ctr"/>
            <a:r>
              <a:rPr lang="en-US" sz="2400" b="1" dirty="0" smtClean="0">
                <a:solidFill>
                  <a:prstClr val="white"/>
                </a:solidFill>
                <a:effectLst>
                  <a:outerShdw blurRad="38100" dist="38100" dir="2700000" algn="tl">
                    <a:srgbClr val="000000">
                      <a:alpha val="43137"/>
                    </a:srgbClr>
                  </a:outerShdw>
                </a:effectLst>
                <a:latin typeface="Georgia"/>
              </a:rPr>
              <a:t>back-scattering</a:t>
            </a:r>
          </a:p>
          <a:p>
            <a:pPr algn="ctr"/>
            <a:r>
              <a:rPr lang="en-US" sz="2400" b="1" dirty="0" smtClean="0">
                <a:solidFill>
                  <a:prstClr val="white"/>
                </a:solidFill>
                <a:effectLst>
                  <a:outerShdw blurRad="38100" dist="38100" dir="2700000" algn="tl">
                    <a:srgbClr val="000000">
                      <a:alpha val="43137"/>
                    </a:srgbClr>
                  </a:outerShdw>
                </a:effectLst>
                <a:latin typeface="Georgia"/>
              </a:rPr>
              <a:t>high albedo</a:t>
            </a:r>
            <a:endParaRPr lang="en-US" sz="2400" dirty="0" smtClean="0">
              <a:solidFill>
                <a:prstClr val="white"/>
              </a:solidFill>
              <a:effectLst>
                <a:outerShdw blurRad="38100" dist="38100" dir="2700000" algn="tl">
                  <a:srgbClr val="000000">
                    <a:alpha val="43137"/>
                  </a:srgbClr>
                </a:outerShdw>
              </a:effectLst>
              <a:latin typeface="Georgia"/>
            </a:endParaRPr>
          </a:p>
        </p:txBody>
      </p:sp>
    </p:spTree>
    <p:custDataLst>
      <p:tags r:id="rId1"/>
    </p:custDataLst>
    <p:extLst>
      <p:ext uri="{BB962C8B-B14F-4D97-AF65-F5344CB8AC3E}">
        <p14:creationId xmlns:p14="http://schemas.microsoft.com/office/powerpoint/2010/main" val="411351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solidFill>
                  <a:schemeClr val="bg1">
                    <a:lumMod val="95000"/>
                  </a:schemeClr>
                </a:solidFill>
                <a:effectLst>
                  <a:outerShdw blurRad="38100" dist="38100" dir="2700000" algn="tl">
                    <a:srgbClr val="000000">
                      <a:alpha val="43137"/>
                    </a:srgbClr>
                  </a:outerShdw>
                </a:effectLst>
              </a:rPr>
              <a:t>Medium transport only</a:t>
            </a:r>
            <a:endParaRPr lang="cs-CZ"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500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rot="16200000">
            <a:off x="-2811290" y="2859085"/>
            <a:ext cx="6858002" cy="1139825"/>
          </a:xfrm>
        </p:spPr>
        <p:txBody>
          <a:bodyPr/>
          <a:lstStyle/>
          <a:p>
            <a:pPr algn="ctr"/>
            <a:r>
              <a:rPr lang="en-US" dirty="0" smtClean="0">
                <a:effectLst>
                  <a:outerShdw blurRad="38100" dist="38100" dir="2700000" algn="tl">
                    <a:srgbClr val="000000">
                      <a:alpha val="43137"/>
                    </a:srgbClr>
                  </a:outerShdw>
                </a:effectLst>
              </a:rPr>
              <a:t>Previous work comparison, 1 </a:t>
            </a:r>
            <a:r>
              <a:rPr lang="en-US" dirty="0" err="1" smtClean="0">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grpSp>
        <p:nvGrpSpPr>
          <p:cNvPr id="2" name="Skupina 1"/>
          <p:cNvGrpSpPr/>
          <p:nvPr/>
        </p:nvGrpSpPr>
        <p:grpSpPr>
          <a:xfrm>
            <a:off x="755576" y="43200"/>
            <a:ext cx="3960424" cy="3312000"/>
            <a:chOff x="755576" y="43200"/>
            <a:chExt cx="3960424" cy="3312000"/>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Point-Point 3D (≈vol. ph. map.)</a:t>
              </a:r>
            </a:p>
          </p:txBody>
        </p:sp>
      </p:grpSp>
      <p:grpSp>
        <p:nvGrpSpPr>
          <p:cNvPr id="3" name="Skupina 2"/>
          <p:cNvGrpSpPr/>
          <p:nvPr/>
        </p:nvGrpSpPr>
        <p:grpSpPr>
          <a:xfrm>
            <a:off x="4859592" y="43200"/>
            <a:ext cx="3960000" cy="3312000"/>
            <a:chOff x="4859592" y="43200"/>
            <a:chExt cx="3960000" cy="3312000"/>
          </a:xfrm>
        </p:grpSpPr>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Point-Beam 2D (=BRE)</a:t>
              </a:r>
            </a:p>
          </p:txBody>
        </p:sp>
      </p:grpSp>
      <p:grpSp>
        <p:nvGrpSpPr>
          <p:cNvPr id="4" name="Skupina 3"/>
          <p:cNvGrpSpPr/>
          <p:nvPr/>
        </p:nvGrpSpPr>
        <p:grpSpPr>
          <a:xfrm>
            <a:off x="755576" y="3474000"/>
            <a:ext cx="3960000" cy="3312000"/>
            <a:chOff x="755576" y="3474000"/>
            <a:chExt cx="3960000" cy="3312000"/>
          </a:xfrm>
        </p:grpSpPr>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Beam-Beam 1D (=photon beams)</a:t>
              </a:r>
            </a:p>
          </p:txBody>
        </p:sp>
      </p:grpSp>
      <p:grpSp>
        <p:nvGrpSpPr>
          <p:cNvPr id="5" name="Skupina 4"/>
          <p:cNvGrpSpPr/>
          <p:nvPr/>
        </p:nvGrpSpPr>
        <p:grpSpPr>
          <a:xfrm>
            <a:off x="4859592" y="3474000"/>
            <a:ext cx="3960000" cy="3312000"/>
            <a:chOff x="4859592" y="3474000"/>
            <a:chExt cx="3960000" cy="3312000"/>
          </a:xfrm>
        </p:grpSpPr>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a:t>
              </a:r>
              <a:r>
                <a:rPr lang="en-US" sz="2000" dirty="0" smtClean="0">
                  <a:solidFill>
                    <a:prstClr val="white">
                      <a:lumMod val="95000"/>
                    </a:prstClr>
                  </a:solidFill>
                  <a:effectLst>
                    <a:outerShdw blurRad="38100" dist="38100" dir="2700000" algn="tl">
                      <a:srgbClr val="000000">
                        <a:alpha val="43137"/>
                      </a:srgbClr>
                    </a:outerShdw>
                  </a:effectLst>
                  <a:latin typeface="Georgia"/>
                </a:rPr>
                <a:t>idirectional PT</a:t>
              </a:r>
            </a:p>
          </p:txBody>
        </p:sp>
      </p:grpSp>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317" t="52911" r="47489" b="38117"/>
          <a:stretch/>
        </p:blipFill>
        <p:spPr bwMode="auto">
          <a:xfrm>
            <a:off x="5086350" y="2076450"/>
            <a:ext cx="352425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319" t="52903" r="47486" b="38125"/>
          <a:stretch/>
        </p:blipFill>
        <p:spPr bwMode="auto">
          <a:xfrm>
            <a:off x="983722"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5320" t="52903" r="47486" b="38125"/>
          <a:stretch/>
        </p:blipFill>
        <p:spPr bwMode="auto">
          <a:xfrm>
            <a:off x="5086800"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9578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UPBP (our algorithm)</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1 hour</a:t>
            </a:r>
            <a:endParaRPr lang="cs-CZ" b="0" dirty="0">
              <a:effectLst>
                <a:outerShdw blurRad="38100" dist="38100" dir="2700000" algn="tl">
                  <a:srgbClr val="000000">
                    <a:alpha val="43137"/>
                  </a:srgbClr>
                </a:outerShdw>
              </a:effectLst>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95</a:t>
            </a:fld>
            <a:endParaRPr lang="en-US" altLang="en-US">
              <a:solidFill>
                <a:prstClr val="black"/>
              </a:solidFill>
            </a:endParaRPr>
          </a:p>
        </p:txBody>
      </p:sp>
    </p:spTree>
    <p:extLst>
      <p:ext uri="{BB962C8B-B14F-4D97-AF65-F5344CB8AC3E}">
        <p14:creationId xmlns:p14="http://schemas.microsoft.com/office/powerpoint/2010/main" val="377826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a:xfrm rot="16200000">
            <a:off x="-2811290" y="2859085"/>
            <a:ext cx="6858002" cy="1139825"/>
          </a:xfrm>
        </p:spPr>
        <p:txBody>
          <a:bodyPr/>
          <a:lstStyle/>
          <a:p>
            <a:pPr algn="ctr"/>
            <a:r>
              <a:rPr lang="en-US" dirty="0" smtClean="0">
                <a:effectLst>
                  <a:outerShdw blurRad="38100" dist="38100" dir="2700000" algn="tl">
                    <a:srgbClr val="000000">
                      <a:alpha val="43137"/>
                    </a:srgbClr>
                  </a:outerShdw>
                </a:effectLst>
              </a:rPr>
              <a:t>Previous work comparison, 1 </a:t>
            </a:r>
            <a:r>
              <a:rPr lang="en-US" dirty="0" err="1" smtClean="0">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Point-Point 3D</a:t>
            </a:r>
          </a:p>
        </p:txBody>
      </p:sp>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Point-Beam 2D</a:t>
            </a:r>
          </a:p>
        </p:txBody>
      </p:sp>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a:t>
            </a:r>
            <a:r>
              <a:rPr lang="en-US" sz="2000" dirty="0" smtClean="0">
                <a:solidFill>
                  <a:prstClr val="white">
                    <a:lumMod val="95000"/>
                  </a:prstClr>
                </a:solidFill>
                <a:effectLst>
                  <a:outerShdw blurRad="38100" dist="38100" dir="2700000" algn="tl">
                    <a:srgbClr val="000000">
                      <a:alpha val="43137"/>
                    </a:srgbClr>
                  </a:outerShdw>
                </a:effectLst>
                <a:latin typeface="Georgia"/>
              </a:rPr>
              <a:t>idirectional PT</a:t>
            </a:r>
          </a:p>
        </p:txBody>
      </p:sp>
    </p:spTree>
    <p:extLst>
      <p:ext uri="{BB962C8B-B14F-4D97-AF65-F5344CB8AC3E}">
        <p14:creationId xmlns:p14="http://schemas.microsoft.com/office/powerpoint/2010/main" val="40628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755576"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P</a:t>
            </a:r>
            <a:r>
              <a:rPr lang="en-US" sz="2000" dirty="0" smtClean="0">
                <a:solidFill>
                  <a:prstClr val="white">
                    <a:lumMod val="95000"/>
                  </a:prstClr>
                </a:solidFill>
                <a:effectLst>
                  <a:outerShdw blurRad="38100" dist="38100" dir="2700000" algn="tl">
                    <a:srgbClr val="000000">
                      <a:alpha val="43137"/>
                    </a:srgbClr>
                  </a:outerShdw>
                </a:effectLst>
                <a:latin typeface="Georgia"/>
              </a:rPr>
              <a:t>oint-Point 3D</a:t>
            </a:r>
          </a:p>
        </p:txBody>
      </p:sp>
      <p:sp>
        <p:nvSpPr>
          <p:cNvPr id="20" name="Nadpis 6"/>
          <p:cNvSpPr txBox="1">
            <a:spLocks/>
          </p:cNvSpPr>
          <p:nvPr/>
        </p:nvSpPr>
        <p:spPr bwMode="auto">
          <a:xfrm rot="16200000">
            <a:off x="-2811290" y="2859085"/>
            <a:ext cx="6858002" cy="1139825"/>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pPr algn="ctr"/>
            <a:r>
              <a:rPr lang="en-US" kern="0" dirty="0" smtClean="0">
                <a:solidFill>
                  <a:srgbClr val="FFC000"/>
                </a:solidFill>
                <a:effectLst>
                  <a:outerShdw blurRad="38100" dist="38100" dir="2700000" algn="tl">
                    <a:srgbClr val="000000">
                      <a:alpha val="43137"/>
                    </a:srgbClr>
                  </a:outerShdw>
                </a:effectLst>
              </a:rPr>
              <a:t>Weighted contributions</a:t>
            </a:r>
            <a:endParaRPr lang="cs-CZ" b="0" kern="0" dirty="0">
              <a:solidFill>
                <a:prstClr val="white">
                  <a:lumMod val="95000"/>
                </a:prstClr>
              </a:solidFill>
              <a:effectLst>
                <a:outerShdw blurRad="38100" dist="38100" dir="2700000" algn="tl">
                  <a:srgbClr val="000000">
                    <a:alpha val="43137"/>
                  </a:srgbClr>
                </a:outerShdw>
              </a:effectLst>
            </a:endParaRPr>
          </a:p>
        </p:txBody>
      </p:sp>
      <p:pic>
        <p:nvPicPr>
          <p:cNvPr id="22"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t="9091" b="7273"/>
          <a:stretch/>
        </p:blipFill>
        <p:spPr bwMode="auto">
          <a:xfrm>
            <a:off x="4859592"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Point-Beam 2D</a:t>
            </a:r>
          </a:p>
        </p:txBody>
      </p:sp>
      <p:pic>
        <p:nvPicPr>
          <p:cNvPr id="23"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t="9091" b="7273"/>
          <a:stretch/>
        </p:blipFill>
        <p:spPr bwMode="auto">
          <a:xfrm>
            <a:off x="755576"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t="9091" b="7273"/>
          <a:stretch/>
        </p:blipFill>
        <p:spPr bwMode="auto">
          <a:xfrm>
            <a:off x="4859592"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prstClr val="white">
                    <a:lumMod val="95000"/>
                  </a:prstClr>
                </a:solidFill>
                <a:effectLst>
                  <a:outerShdw blurRad="38100" dist="38100" dir="2700000" algn="tl">
                    <a:srgbClr val="000000">
                      <a:alpha val="43137"/>
                    </a:srgbClr>
                  </a:outerShdw>
                </a:effectLst>
                <a:latin typeface="Georgia"/>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prstClr val="white">
                    <a:lumMod val="95000"/>
                  </a:prstClr>
                </a:solidFill>
                <a:effectLst>
                  <a:outerShdw blurRad="38100" dist="38100" dir="2700000" algn="tl">
                    <a:srgbClr val="000000">
                      <a:alpha val="43137"/>
                    </a:srgbClr>
                  </a:outerShdw>
                </a:effectLst>
                <a:latin typeface="Georgia"/>
              </a:rPr>
              <a:t>B</a:t>
            </a:r>
            <a:r>
              <a:rPr lang="en-US" sz="2000" dirty="0" smtClean="0">
                <a:solidFill>
                  <a:prstClr val="white">
                    <a:lumMod val="95000"/>
                  </a:prstClr>
                </a:solidFill>
                <a:effectLst>
                  <a:outerShdw blurRad="38100" dist="38100" dir="2700000" algn="tl">
                    <a:srgbClr val="000000">
                      <a:alpha val="43137"/>
                    </a:srgbClr>
                  </a:outerShdw>
                </a:effectLst>
                <a:latin typeface="Georgia"/>
              </a:rPr>
              <a:t>idirectional PT</a:t>
            </a:r>
          </a:p>
        </p:txBody>
      </p:sp>
    </p:spTree>
    <p:custDataLst>
      <p:tags r:id="rId1"/>
    </p:custDataLst>
    <p:extLst>
      <p:ext uri="{BB962C8B-B14F-4D97-AF65-F5344CB8AC3E}">
        <p14:creationId xmlns:p14="http://schemas.microsoft.com/office/powerpoint/2010/main" val="22921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a:lstStyle/>
          <a:p>
            <a:r>
              <a:rPr lang="en-US" b="1" dirty="0" smtClean="0"/>
              <a:t>Literature</a:t>
            </a:r>
            <a:endParaRPr lang="cs-CZ" b="1" dirty="0" smtClean="0">
              <a:latin typeface="Arial CE" charset="-18"/>
            </a:endParaRPr>
          </a:p>
        </p:txBody>
      </p:sp>
      <p:sp>
        <p:nvSpPr>
          <p:cNvPr id="25603" name="Rectangle 3"/>
          <p:cNvSpPr>
            <a:spLocks noChangeArrowheads="1"/>
          </p:cNvSpPr>
          <p:nvPr/>
        </p:nvSpPr>
        <p:spPr bwMode="auto">
          <a:xfrm>
            <a:off x="381000" y="1676400"/>
            <a:ext cx="8382000" cy="4876800"/>
          </a:xfrm>
          <a:prstGeom prst="rect">
            <a:avLst/>
          </a:prstGeom>
          <a:noFill/>
          <a:ln w="12700">
            <a:noFill/>
            <a:miter lim="800000"/>
            <a:headEnd/>
            <a:tailEnd/>
          </a:ln>
        </p:spPr>
        <p:txBody>
          <a:bodyPr lIns="90488" tIns="44450" rIns="90488" bIns="44450"/>
          <a:lstStyle/>
          <a:p>
            <a:pPr marL="342900" indent="-342900">
              <a:spcBef>
                <a:spcPct val="50000"/>
              </a:spcBef>
            </a:pPr>
            <a:r>
              <a:rPr lang="cs-CZ" sz="3200" dirty="0">
                <a:latin typeface="Times New Roman" pitchFamily="18" charset="0"/>
              </a:rPr>
              <a:t>	</a:t>
            </a:r>
            <a:r>
              <a:rPr lang="cs-CZ" sz="3200" b="1" dirty="0" smtClean="0">
                <a:latin typeface="Times New Roman" pitchFamily="18" charset="0"/>
              </a:rPr>
              <a:t>E</a:t>
            </a:r>
            <a:r>
              <a:rPr lang="cs-CZ" sz="3200" b="1" dirty="0">
                <a:latin typeface="Times New Roman" pitchFamily="18" charset="0"/>
              </a:rPr>
              <a:t>. </a:t>
            </a:r>
            <a:r>
              <a:rPr lang="en-US" sz="3200" b="1" dirty="0" err="1">
                <a:latin typeface="Times New Roman" pitchFamily="18" charset="0"/>
              </a:rPr>
              <a:t>Veach</a:t>
            </a:r>
            <a:r>
              <a:rPr lang="cs-CZ" sz="3200" dirty="0">
                <a:latin typeface="Times New Roman" pitchFamily="18" charset="0"/>
              </a:rPr>
              <a:t>: </a:t>
            </a:r>
            <a:r>
              <a:rPr lang="en-US" sz="3200" dirty="0">
                <a:latin typeface="Times New Roman" pitchFamily="18" charset="0"/>
              </a:rPr>
              <a:t>Robust Monte Carlo methods for light transport simulation</a:t>
            </a:r>
            <a:r>
              <a:rPr lang="cs-CZ" sz="3200" dirty="0">
                <a:latin typeface="Times New Roman" pitchFamily="18" charset="0"/>
              </a:rPr>
              <a:t>, PhD thesis, </a:t>
            </a:r>
            <a:r>
              <a:rPr lang="en-US" sz="3200" dirty="0">
                <a:latin typeface="Times New Roman" pitchFamily="18" charset="0"/>
              </a:rPr>
              <a:t>Stanford University</a:t>
            </a:r>
            <a:r>
              <a:rPr lang="cs-CZ" sz="3200" dirty="0">
                <a:latin typeface="Times New Roman" pitchFamily="18" charset="0"/>
              </a:rPr>
              <a:t>, </a:t>
            </a:r>
            <a:r>
              <a:rPr lang="en-US" sz="3200" dirty="0">
                <a:latin typeface="Times New Roman" pitchFamily="18" charset="0"/>
              </a:rPr>
              <a:t>1997, pp. 219-230,  297-317</a:t>
            </a:r>
            <a:br>
              <a:rPr lang="en-US" sz="3200" dirty="0">
                <a:latin typeface="Times New Roman" pitchFamily="18" charset="0"/>
              </a:rPr>
            </a:br>
            <a:r>
              <a:rPr lang="en-US" dirty="0">
                <a:latin typeface="Times New Roman" pitchFamily="18" charset="0"/>
                <a:hlinkClick r:id="rId2"/>
              </a:rPr>
              <a:t>http://www.graphics.stanford.edu/papers/veach_thesis/</a:t>
            </a:r>
            <a:endParaRPr lang="en-US" dirty="0">
              <a:latin typeface="Times New Roman" pitchFamily="18" charset="0"/>
            </a:endParaRPr>
          </a:p>
        </p:txBody>
      </p:sp>
      <p:sp>
        <p:nvSpPr>
          <p:cNvPr id="2" name="Footer Placeholder 1"/>
          <p:cNvSpPr>
            <a:spLocks noGrp="1"/>
          </p:cNvSpPr>
          <p:nvPr>
            <p:ph type="ftr" sz="quarter" idx="11"/>
          </p:nvPr>
        </p:nvSpPr>
        <p:spPr/>
        <p:txBody>
          <a:bodyPr/>
          <a:lstStyle/>
          <a:p>
            <a:pPr>
              <a:defRPr/>
            </a:pPr>
            <a:r>
              <a:rPr lang="en-US" altLang="en-US" smtClean="0"/>
              <a:t>CG III (NPGR010) - J. Křivánek 2015</a:t>
            </a:r>
            <a:endParaRPr lang="en-US" altLang="en-US"/>
          </a:p>
        </p:txBody>
      </p:sp>
    </p:spTree>
    <p:extLst>
      <p:ext uri="{BB962C8B-B14F-4D97-AF65-F5344CB8AC3E}">
        <p14:creationId xmlns:p14="http://schemas.microsoft.com/office/powerpoint/2010/main" val="26079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5.3|1.7"/>
</p:tagLst>
</file>

<file path=ppt/tags/tag2.xml><?xml version="1.0" encoding="utf-8"?>
<p:tagLst xmlns:a="http://schemas.openxmlformats.org/drawingml/2006/main" xmlns:r="http://schemas.openxmlformats.org/officeDocument/2006/relationships" xmlns:p="http://schemas.openxmlformats.org/presentationml/2006/main">
  <p:tag name="TIMING" val="|4|11.5|10.4|3.2|5.9|3.6|12.5"/>
</p:tagLst>
</file>

<file path=ppt/tags/tag3.xml><?xml version="1.0" encoding="utf-8"?>
<p:tagLst xmlns:a="http://schemas.openxmlformats.org/drawingml/2006/main" xmlns:r="http://schemas.openxmlformats.org/officeDocument/2006/relationships" xmlns:p="http://schemas.openxmlformats.org/presentationml/2006/main">
  <p:tag name="TIMING" val="|6.5|3.1|2.1|1.2"/>
</p:tagLst>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5950</TotalTime>
  <Words>7863</Words>
  <Application>Microsoft Office PowerPoint</Application>
  <PresentationFormat>Předvádění na obrazovce (4:3)</PresentationFormat>
  <Paragraphs>882</Paragraphs>
  <Slides>98</Slides>
  <Notes>59</Notes>
  <HiddenSlides>0</HiddenSlides>
  <MMClips>0</MMClips>
  <ScaleCrop>false</ScaleCrop>
  <HeadingPairs>
    <vt:vector size="6" baseType="variant">
      <vt:variant>
        <vt:lpstr>Motiv</vt:lpstr>
      </vt:variant>
      <vt:variant>
        <vt:i4>3</vt:i4>
      </vt:variant>
      <vt:variant>
        <vt:lpstr>Vložené servery OLE</vt:lpstr>
      </vt:variant>
      <vt:variant>
        <vt:i4>2</vt:i4>
      </vt:variant>
      <vt:variant>
        <vt:lpstr>Nadpisy snímků</vt:lpstr>
      </vt:variant>
      <vt:variant>
        <vt:i4>98</vt:i4>
      </vt:variant>
    </vt:vector>
  </HeadingPairs>
  <TitlesOfParts>
    <vt:vector size="103" baseType="lpstr">
      <vt:lpstr>Hrany</vt:lpstr>
      <vt:lpstr>Default Design</vt:lpstr>
      <vt:lpstr>1_Hrany</vt:lpstr>
      <vt:lpstr>Rovnice</vt:lpstr>
      <vt:lpstr>Equation</vt:lpstr>
      <vt:lpstr>Computer graphics III –   Bidirectional path tracing</vt:lpstr>
      <vt:lpstr>Prezentace aplikace PowerPoint</vt:lpstr>
      <vt:lpstr>Prezentace aplikace PowerPoint</vt:lpstr>
      <vt:lpstr>Prezentace aplikace PowerPoint</vt:lpstr>
      <vt:lpstr>Light transport – Global illumination</vt:lpstr>
      <vt:lpstr>Light transport – Global illumination</vt:lpstr>
      <vt:lpstr>Measurement equation  </vt:lpstr>
      <vt:lpstr>Measurement equation</vt:lpstr>
      <vt:lpstr>Measurement equation</vt:lpstr>
      <vt:lpstr>Example measurement: Radiant flux over a region formulated as a ME</vt:lpstr>
      <vt:lpstr>Measurement equation as a scalar product of functions</vt:lpstr>
      <vt:lpstr>Transport of radiance and visual importance</vt:lpstr>
      <vt:lpstr>Visual importance</vt:lpstr>
      <vt:lpstr>Transport of visual importance</vt:lpstr>
      <vt:lpstr>Duality of importance and radiance</vt:lpstr>
      <vt:lpstr>Duality of importance and radiance – proof </vt:lpstr>
      <vt:lpstr>Duality of importance and radiance</vt:lpstr>
      <vt:lpstr>Duality in practice: Light tracing</vt:lpstr>
      <vt:lpstr>Light tracing</vt:lpstr>
      <vt:lpstr>Light tracing in practice</vt:lpstr>
      <vt:lpstr>Comparison</vt:lpstr>
      <vt:lpstr>Advanced light transport simulation methods</vt:lpstr>
      <vt:lpstr>Main issue in light transport simulation</vt:lpstr>
      <vt:lpstr>Bidirectional path tracing (BPT) vs.  (unidirectional) path tracing (PT)</vt:lpstr>
      <vt:lpstr>Path integral formulation of light transport </vt:lpstr>
      <vt:lpstr>Light transport</vt:lpstr>
      <vt:lpstr>Light transport</vt:lpstr>
      <vt:lpstr>Light transport</vt:lpstr>
      <vt:lpstr>Path integral formulation</vt:lpstr>
      <vt:lpstr>Measurement contribution function</vt:lpstr>
      <vt:lpstr>Geometry term</vt:lpstr>
      <vt:lpstr>Path integral formulation</vt:lpstr>
      <vt:lpstr>Path integral formulation</vt:lpstr>
      <vt:lpstr>Path integral </vt:lpstr>
      <vt:lpstr>Rendering :   Evaluating the path integral</vt:lpstr>
      <vt:lpstr>Path integral </vt:lpstr>
      <vt:lpstr>Monte Carlo integration</vt:lpstr>
      <vt:lpstr>MC evaluation of the path integral</vt:lpstr>
      <vt:lpstr>Path sampling</vt:lpstr>
      <vt:lpstr>Path sampling</vt:lpstr>
      <vt:lpstr>Path sampling</vt:lpstr>
      <vt:lpstr>Path sampling</vt:lpstr>
      <vt:lpstr>Path sampling &amp; Path PDF</vt:lpstr>
      <vt:lpstr>Local path sampling</vt:lpstr>
      <vt:lpstr>Example – Path tracing</vt:lpstr>
      <vt:lpstr>Use of local path sampling</vt:lpstr>
      <vt:lpstr>Probability density function (PDF)</vt:lpstr>
      <vt:lpstr>Probability density function (PDF)</vt:lpstr>
      <vt:lpstr>Probability density function (PDF)</vt:lpstr>
      <vt:lpstr>Probability density function (PDF)</vt:lpstr>
      <vt:lpstr>Vertex sampling</vt:lpstr>
      <vt:lpstr>Vertex sampling</vt:lpstr>
      <vt:lpstr>Measure conversion</vt:lpstr>
      <vt:lpstr>Summary</vt:lpstr>
      <vt:lpstr>Summary</vt:lpstr>
      <vt:lpstr>Why is the path integral view so useful?</vt:lpstr>
      <vt:lpstr>Derivation of the path integral from the rendering and measurement equations</vt:lpstr>
      <vt:lpstr>Three-point formulation of light transport</vt:lpstr>
      <vt:lpstr>Rendering equation in the 3-pt formulation</vt:lpstr>
      <vt:lpstr>Measurement equation in the 3-pt formulation</vt:lpstr>
      <vt:lpstr>Derivation of the path integral: A sketch</vt:lpstr>
      <vt:lpstr>“Path integral” – A historical remark</vt:lpstr>
      <vt:lpstr>Bidirectional path tracing</vt:lpstr>
      <vt:lpstr>Bidirectional path tracing</vt:lpstr>
      <vt:lpstr>All possible bidirectional techniques</vt:lpstr>
      <vt:lpstr>All possible bidirectional techniques</vt:lpstr>
      <vt:lpstr>Bidirectional path tracing</vt:lpstr>
      <vt:lpstr>Naive BPT</vt:lpstr>
      <vt:lpstr>MIS weight calculation</vt:lpstr>
      <vt:lpstr>Sampling techniques in BPT</vt:lpstr>
      <vt:lpstr>Sampling techniques in BPT</vt:lpstr>
      <vt:lpstr>Sampling techniques in BPT</vt:lpstr>
      <vt:lpstr>Combination of path sampling techniques</vt:lpstr>
      <vt:lpstr>BPT implementation in practice</vt:lpstr>
      <vt:lpstr>BPT implementation in practice</vt:lpstr>
      <vt:lpstr>BPT implementation in practice</vt:lpstr>
      <vt:lpstr>Results</vt:lpstr>
      <vt:lpstr>Prezentace aplikace PowerPoint</vt:lpstr>
      <vt:lpstr>Algorithm comparison again</vt:lpstr>
      <vt:lpstr>Limitations of local path sampling</vt:lpstr>
      <vt:lpstr>Insufficient path sampling techniques</vt:lpstr>
      <vt:lpstr>Insufficient path sampling techniques</vt:lpstr>
      <vt:lpstr>Alternatives to local path sampling</vt:lpstr>
      <vt:lpstr>Our work:  Vertex Connection and Merging</vt:lpstr>
      <vt:lpstr>Robust photon mapping</vt:lpstr>
      <vt:lpstr>Prezentace aplikace PowerPoint</vt:lpstr>
      <vt:lpstr>Prezentace aplikace PowerPoint</vt:lpstr>
      <vt:lpstr>Prezentace aplikace PowerPoint</vt:lpstr>
      <vt:lpstr>Overview</vt:lpstr>
      <vt:lpstr>Sampling techniques</vt:lpstr>
      <vt:lpstr>Combining path sampling techniques for volumetric light transport </vt:lpstr>
      <vt:lpstr>Full transport</vt:lpstr>
      <vt:lpstr>Medium transport only</vt:lpstr>
      <vt:lpstr>Previous work comparison, 1 hr</vt:lpstr>
      <vt:lpstr>UPBP (our algorithm) 1 hour</vt:lpstr>
      <vt:lpstr>Previous work comparison, 1 hr</vt:lpstr>
      <vt:lpstr>Prezentace aplikace PowerPoint</vt:lpstr>
      <vt:lpstr>Literature</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Bidirectional path tracig - Počítačová grafika III (NPGR010)</dc:title>
  <dc:creator>Jaroslav Křivánek</dc:creator>
  <cp:lastModifiedBy>jarda</cp:lastModifiedBy>
  <cp:revision>3804</cp:revision>
  <dcterms:created xsi:type="dcterms:W3CDTF">2006-11-17T09:10:54Z</dcterms:created>
  <dcterms:modified xsi:type="dcterms:W3CDTF">2017-12-13T08:18:53Z</dcterms:modified>
</cp:coreProperties>
</file>